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99" r:id="rId2"/>
    <p:sldId id="256" r:id="rId3"/>
    <p:sldId id="295" r:id="rId4"/>
    <p:sldId id="296" r:id="rId5"/>
    <p:sldId id="282" r:id="rId6"/>
    <p:sldId id="297" r:id="rId7"/>
    <p:sldId id="294" r:id="rId8"/>
    <p:sldId id="263" r:id="rId9"/>
    <p:sldId id="303" r:id="rId10"/>
    <p:sldId id="265" r:id="rId11"/>
    <p:sldId id="305" r:id="rId12"/>
    <p:sldId id="286" r:id="rId13"/>
    <p:sldId id="306" r:id="rId14"/>
    <p:sldId id="271" r:id="rId15"/>
    <p:sldId id="310" r:id="rId16"/>
    <p:sldId id="272" r:id="rId17"/>
    <p:sldId id="273" r:id="rId18"/>
    <p:sldId id="274" r:id="rId19"/>
    <p:sldId id="313" r:id="rId20"/>
    <p:sldId id="314" r:id="rId21"/>
    <p:sldId id="315" r:id="rId22"/>
    <p:sldId id="276" r:id="rId23"/>
    <p:sldId id="277" r:id="rId24"/>
    <p:sldId id="278" r:id="rId25"/>
  </p:sldIdLst>
  <p:sldSz cx="12192000" cy="6858000"/>
  <p:notesSz cx="6797675" cy="9926638"/>
  <p:embeddedFontLst>
    <p:embeddedFont>
      <p:font typeface="SimSun" panose="02010600030101010101" pitchFamily="2" charset="-122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PMingLiU" panose="02020500000000000000" pitchFamily="18" charset="-120"/>
      <p:regular r:id="rId32"/>
    </p:embeddedFont>
    <p:embeddedFont>
      <p:font typeface="Segoe UI Light" panose="020B0502040204020203" pitchFamily="34" charset="0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5" roundtripDataSignature="AMtx7mjRj69D8G+qq1p9LiBnx3IoTcIAa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rlab8" initials="s" lastIdx="6" clrIdx="0">
    <p:extLst>
      <p:ext uri="{19B8F6BF-5375-455C-9EA6-DF929625EA0E}">
        <p15:presenceInfo xmlns:p15="http://schemas.microsoft.com/office/powerpoint/2012/main" userId="srlab8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B3EB"/>
    <a:srgbClr val="CC66FF"/>
    <a:srgbClr val="9F5FCF"/>
    <a:srgbClr val="678CCF"/>
    <a:srgbClr val="7C9CD6"/>
    <a:srgbClr val="88B6E0"/>
    <a:srgbClr val="BA8CDC"/>
    <a:srgbClr val="4472C4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F1B0965-C0CD-4AB3-BF57-DC6C8CB2A871}">
  <a:tblStyle styleId="{7F1B0965-C0CD-4AB3-BF57-DC6C8CB2A87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0D5054F-4210-4350-98CD-EB187A40AF7B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F1E8"/>
          </a:solidFill>
        </a:fill>
      </a:tcStyle>
    </a:wholeTbl>
    <a:band1H>
      <a:tcTxStyle/>
      <a:tcStyle>
        <a:tcBdr/>
        <a:fill>
          <a:solidFill>
            <a:srgbClr val="D4E2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4E2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420240E-6F95-4EDF-B529-9390346066E8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EF9DD3B-7713-4C40-A0F1-7AB596C79F20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CECE7"/>
          </a:solidFill>
        </a:fill>
      </a:tcStyle>
    </a:wholeTbl>
    <a:band1H>
      <a:tcTxStyle/>
      <a:tcStyle>
        <a:tcBdr/>
        <a:fill>
          <a:solidFill>
            <a:srgbClr val="F8D6C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8D6CC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17931E1-4B40-40AD-BCF8-96E21977686F}" styleName="Table_4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49EEE42-A40D-400B-AF79-72CFA1301A2E}" styleName="Table_5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9" autoAdjust="0"/>
    <p:restoredTop sz="93777" autoAdjust="0"/>
  </p:normalViewPr>
  <p:slideViewPr>
    <p:cSldViewPr snapToGrid="0">
      <p:cViewPr varScale="1">
        <p:scale>
          <a:sx n="81" d="100"/>
          <a:sy n="81" d="100"/>
        </p:scale>
        <p:origin x="4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55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S</a:t>
            </a:r>
            <a:r>
              <a:rPr lang="en-HK" b="1" dirty="0" err="1">
                <a:solidFill>
                  <a:schemeClr val="tx1"/>
                </a:solidFill>
              </a:rPr>
              <a:t>tage</a:t>
            </a:r>
            <a:r>
              <a:rPr lang="en-HK" b="1" baseline="0" dirty="0">
                <a:solidFill>
                  <a:schemeClr val="tx1"/>
                </a:solidFill>
              </a:rPr>
              <a:t> 1 </a:t>
            </a:r>
            <a:r>
              <a:rPr lang="en-US" b="1" dirty="0">
                <a:solidFill>
                  <a:schemeClr val="tx1"/>
                </a:solidFill>
              </a:rPr>
              <a:t>Number of Participants</a:t>
            </a:r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b="1" dirty="0">
                <a:solidFill>
                  <a:schemeClr val="tx1"/>
                </a:solidFill>
              </a:rPr>
              <a:t>第一階段參與人數</a:t>
            </a:r>
            <a:endParaRPr lang="en-US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3142304117908155"/>
          <c:y val="4.776316563964970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Participants</c:v>
                </c:pt>
              </c:strCache>
            </c:strRef>
          </c:tx>
          <c:dPt>
            <c:idx val="0"/>
            <c:bubble3D val="0"/>
            <c:spPr>
              <a:solidFill>
                <a:srgbClr val="678CC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9AF-4D19-9567-A3FB7C5C0107}"/>
              </c:ext>
            </c:extLst>
          </c:dPt>
          <c:dPt>
            <c:idx val="1"/>
            <c:bubble3D val="0"/>
            <c:spPr>
              <a:solidFill>
                <a:srgbClr val="9F5FC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9AF-4D19-9567-A3FB7C5C0107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9AF-4D19-9567-A3FB7C5C010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9AF-4D19-9567-A3FB7C5C010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9AF-4D19-9567-A3FB7C5C0107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BCD8F09-CB13-4A4D-A2F4-3600B7C4E511}" type="VALUE">
                      <a:rPr lang="en-US" sz="2200">
                        <a:solidFill>
                          <a:schemeClr val="tx1"/>
                        </a:solidFill>
                      </a:rPr>
                      <a:pPr>
                        <a:defRPr sz="2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HK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9AF-4D19-9567-A3FB7C5C0107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6EF831-C1D6-48D6-811F-3FBA862338BC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2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HK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9AF-4D19-9567-A3FB7C5C0107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0306383-1A1F-401D-8761-CD89116F9C96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2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HK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9AF-4D19-9567-A3FB7C5C01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Teachers 老師</c:v>
                </c:pt>
                <c:pt idx="1">
                  <c:v>Students 學生</c:v>
                </c:pt>
                <c:pt idx="2">
                  <c:v>Parents 家長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101</c:v>
                </c:pt>
                <c:pt idx="1">
                  <c:v>254</c:v>
                </c:pt>
                <c:pt idx="2">
                  <c:v>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9AF-4D19-9567-A3FB7C5C010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556052732976652"/>
          <c:y val="0.83347565849251637"/>
          <c:w val="0.61279539620802959"/>
          <c:h val="0.148477034013109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anchor="b" anchorCtr="1"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SEN Students</c:v>
                </c:pt>
              </c:strCache>
            </c:strRef>
          </c:tx>
          <c:spPr>
            <a:solidFill>
              <a:srgbClr val="9F5FC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ASD</c:v>
                </c:pt>
                <c:pt idx="1">
                  <c:v>ADHD</c:v>
                </c:pt>
                <c:pt idx="2">
                  <c:v>SpLD</c:v>
                </c:pt>
                <c:pt idx="3">
                  <c:v>SLI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62</c:v>
                </c:pt>
                <c:pt idx="1">
                  <c:v>81</c:v>
                </c:pt>
                <c:pt idx="2">
                  <c:v>57</c:v>
                </c:pt>
                <c:pt idx="3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06-41F6-B62F-DFEE013C70F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Parents of SEN Students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ASD</c:v>
                </c:pt>
                <c:pt idx="1">
                  <c:v>ADHD</c:v>
                </c:pt>
                <c:pt idx="2">
                  <c:v>SpLD</c:v>
                </c:pt>
                <c:pt idx="3">
                  <c:v>SLI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110</c:v>
                </c:pt>
                <c:pt idx="1">
                  <c:v>177</c:v>
                </c:pt>
                <c:pt idx="2">
                  <c:v>139</c:v>
                </c:pt>
                <c:pt idx="3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06-41F6-B62F-DFEE013C70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79228528"/>
        <c:axId val="1424339664"/>
      </c:barChart>
      <c:catAx>
        <c:axId val="147922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339664"/>
        <c:crosses val="autoZero"/>
        <c:auto val="1"/>
        <c:lblAlgn val="ctr"/>
        <c:lblOffset val="100"/>
        <c:noMultiLvlLbl val="0"/>
      </c:catAx>
      <c:valAx>
        <c:axId val="1424339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9228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94712355766052"/>
          <c:y val="3.2255350769618781E-2"/>
          <c:w val="0.60101785485181913"/>
          <c:h val="0.5891561911000635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5B-4F02-9405-F54280E9639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5B-4F02-9405-F54280E9639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5B-4F02-9405-F54280E96394}"/>
              </c:ext>
            </c:extLst>
          </c:dPt>
          <c:dPt>
            <c:idx val="3"/>
            <c:bubble3D val="0"/>
            <c:spPr>
              <a:solidFill>
                <a:srgbClr val="9F5FC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591-4ABA-BA49-1E6ABA40416E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91-4ABA-BA49-1E6ABA4041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Teachers 老師</c:v>
                </c:pt>
                <c:pt idx="1">
                  <c:v>TD Students 一般發展學生</c:v>
                </c:pt>
                <c:pt idx="2">
                  <c:v>Parents of TD Students 一般發展學生的家長</c:v>
                </c:pt>
                <c:pt idx="3">
                  <c:v>SEN Students 有特殊教育需要學生</c:v>
                </c:pt>
                <c:pt idx="4">
                  <c:v>Parents of SEN Students 有特殊教育需要學生的家長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101</c:v>
                </c:pt>
                <c:pt idx="1">
                  <c:v>96</c:v>
                </c:pt>
                <c:pt idx="2">
                  <c:v>179</c:v>
                </c:pt>
                <c:pt idx="3">
                  <c:v>158</c:v>
                </c:pt>
                <c:pt idx="4">
                  <c:v>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91-4ABA-BA49-1E6ABA40416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494967104394022E-3"/>
          <c:y val="0.67407577037798838"/>
          <c:w val="0.99368679957293815"/>
          <c:h val="0.313026057007044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b" anchorCtr="0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S</a:t>
            </a:r>
            <a:r>
              <a:rPr lang="en-HK" b="1" dirty="0" err="1">
                <a:solidFill>
                  <a:schemeClr val="tx1"/>
                </a:solidFill>
              </a:rPr>
              <a:t>tage</a:t>
            </a:r>
            <a:r>
              <a:rPr lang="en-HK" b="1" baseline="0" dirty="0">
                <a:solidFill>
                  <a:schemeClr val="tx1"/>
                </a:solidFill>
              </a:rPr>
              <a:t> 2 </a:t>
            </a:r>
            <a:r>
              <a:rPr lang="en-US" b="1" dirty="0">
                <a:solidFill>
                  <a:schemeClr val="tx1"/>
                </a:solidFill>
              </a:rPr>
              <a:t>Number of Participants</a:t>
            </a:r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b="1" dirty="0">
                <a:solidFill>
                  <a:schemeClr val="tx1"/>
                </a:solidFill>
              </a:rPr>
              <a:t>第二階段參與人數</a:t>
            </a:r>
            <a:endParaRPr lang="en-US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3142304117908155"/>
          <c:y val="4.776316563964970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Participants</c:v>
                </c:pt>
              </c:strCache>
            </c:strRef>
          </c:tx>
          <c:dPt>
            <c:idx val="0"/>
            <c:bubble3D val="0"/>
            <c:spPr>
              <a:solidFill>
                <a:srgbClr val="678CC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9AF-4D19-9567-A3FB7C5C0107}"/>
              </c:ext>
            </c:extLst>
          </c:dPt>
          <c:dPt>
            <c:idx val="1"/>
            <c:bubble3D val="0"/>
            <c:spPr>
              <a:solidFill>
                <a:srgbClr val="9F5FC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9AF-4D19-9567-A3FB7C5C0107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9AF-4D19-9567-A3FB7C5C010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9AF-4D19-9567-A3FB7C5C010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9AF-4D19-9567-A3FB7C5C0107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BCD8F09-CB13-4A4D-A2F4-3600B7C4E511}" type="VALUE">
                      <a:rPr lang="en-US" sz="2200">
                        <a:solidFill>
                          <a:schemeClr val="tx1"/>
                        </a:solidFill>
                      </a:rPr>
                      <a:pPr>
                        <a:defRPr sz="2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HK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9AF-4D19-9567-A3FB7C5C0107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6EF831-C1D6-48D6-811F-3FBA862338BC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2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HK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9AF-4D19-9567-A3FB7C5C0107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0306383-1A1F-401D-8761-CD89116F9C96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2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HK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9AF-4D19-9567-A3FB7C5C01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Teachers 老師</c:v>
                </c:pt>
                <c:pt idx="1">
                  <c:v>Parents of SEN Students 有特殊教育需要學生的家長</c:v>
                </c:pt>
                <c:pt idx="2">
                  <c:v>SEN Students 有特殊教育需要學生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21</c:v>
                </c:pt>
                <c:pt idx="1">
                  <c:v>25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9AF-4D19-9567-A3FB7C5C010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9.7281722144915747E-2"/>
          <c:y val="0.81890047052587722"/>
          <c:w val="0.84956204582449535"/>
          <c:h val="0.181099529474122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anchor="b" anchorCtr="1"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5624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7747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3584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4044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446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7179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83290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4838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7385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9474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dirty="0"/>
              <a:t>Version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8540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1296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07/s10984-022-09443-9" TargetMode="External"/><Relationship Id="rId5" Type="http://schemas.openxmlformats.org/officeDocument/2006/relationships/hyperlink" Target="https://www.tandfonline.com/loi/nile20" TargetMode="Externa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3949F4-B4B0-4FEA-95F6-32CC7A5F1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38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"/>
          <p:cNvSpPr txBox="1">
            <a:spLocks noGrp="1"/>
          </p:cNvSpPr>
          <p:nvPr>
            <p:ph type="sldNum" idx="12"/>
          </p:nvPr>
        </p:nvSpPr>
        <p:spPr>
          <a:xfrm>
            <a:off x="11706544" y="6411818"/>
            <a:ext cx="430964" cy="42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  <p:sp>
        <p:nvSpPr>
          <p:cNvPr id="10" name="Google Shape;149;p8">
            <a:extLst>
              <a:ext uri="{FF2B5EF4-FFF2-40B4-BE49-F238E27FC236}">
                <a16:creationId xmlns:a16="http://schemas.microsoft.com/office/drawing/2014/main" id="{94128E2C-EF1F-454C-B2D7-E6D320533E59}"/>
              </a:ext>
            </a:extLst>
          </p:cNvPr>
          <p:cNvSpPr txBox="1"/>
          <p:nvPr/>
        </p:nvSpPr>
        <p:spPr>
          <a:xfrm>
            <a:off x="1012380" y="190163"/>
            <a:ext cx="10167239" cy="1200288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HK" altLang="zh-TW" sz="36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2</a:t>
            </a:r>
            <a:r>
              <a:rPr lang="zh-TW" sz="36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. </a:t>
            </a:r>
            <a:r>
              <a:rPr lang="en-HK" altLang="zh-TW" sz="36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Online Learning Process Questionnaire (OLPQ) </a:t>
            </a:r>
          </a:p>
          <a:p>
            <a:pPr lvl="0" algn="ctr"/>
            <a:r>
              <a:rPr lang="zh-TW" altLang="en-US" sz="36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網上學習過程問卷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B2C73C-A41B-40BF-8B87-3A13CA0CEDCA}"/>
              </a:ext>
            </a:extLst>
          </p:cNvPr>
          <p:cNvSpPr/>
          <p:nvPr/>
        </p:nvSpPr>
        <p:spPr>
          <a:xfrm>
            <a:off x="702078" y="1534295"/>
            <a:ext cx="2777492" cy="1123513"/>
          </a:xfrm>
          <a:prstGeom prst="roundRect">
            <a:avLst>
              <a:gd name="adj" fmla="val 0"/>
            </a:avLst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10000"/>
              </a:lnSpc>
            </a:pPr>
            <a:r>
              <a:rPr lang="en-HK" altLang="zh-TW" sz="2000" b="1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Preparatory Phase</a:t>
            </a:r>
          </a:p>
          <a:p>
            <a:pPr lvl="0" algn="ctr">
              <a:lnSpc>
                <a:spcPct val="110000"/>
              </a:lnSpc>
            </a:pPr>
            <a:r>
              <a:rPr lang="zh-TW" altLang="en-US" sz="2000" b="1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準備階段</a:t>
            </a:r>
            <a:endParaRPr lang="en-HK" altLang="zh-TW" sz="2000" b="1" dirty="0"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33E7E08-A5E0-4178-8AF2-5FE72F5129E4}"/>
              </a:ext>
            </a:extLst>
          </p:cNvPr>
          <p:cNvSpPr/>
          <p:nvPr/>
        </p:nvSpPr>
        <p:spPr>
          <a:xfrm>
            <a:off x="4707252" y="1523340"/>
            <a:ext cx="2777493" cy="1123514"/>
          </a:xfrm>
          <a:prstGeom prst="roundRect">
            <a:avLst>
              <a:gd name="adj" fmla="val 0"/>
            </a:avLst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10000"/>
              </a:lnSpc>
            </a:pPr>
            <a:r>
              <a:rPr lang="en-HK" altLang="zh-TW" sz="2000" b="1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Performance Phase </a:t>
            </a:r>
          </a:p>
          <a:p>
            <a:pPr lvl="0" algn="ctr">
              <a:lnSpc>
                <a:spcPct val="110000"/>
              </a:lnSpc>
            </a:pPr>
            <a:r>
              <a:rPr lang="zh-TW" altLang="en-US" sz="2000" b="1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學習階段</a:t>
            </a:r>
            <a:endParaRPr lang="en-HK" altLang="zh-TW" sz="2000" b="1" dirty="0"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954828F-608D-4F58-8EA7-D40C5E062A7E}"/>
              </a:ext>
            </a:extLst>
          </p:cNvPr>
          <p:cNvSpPr/>
          <p:nvPr/>
        </p:nvSpPr>
        <p:spPr>
          <a:xfrm>
            <a:off x="231406" y="2801652"/>
            <a:ext cx="3558449" cy="3866185"/>
          </a:xfrm>
          <a:prstGeom prst="roundRect">
            <a:avLst>
              <a:gd name="adj" fmla="val 8955"/>
            </a:avLst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342900" lvl="0" indent="-342900">
              <a:lnSpc>
                <a:spcPct val="110000"/>
              </a:lnSpc>
              <a:spcAft>
                <a:spcPts val="6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HK" altLang="zh-TW" sz="20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Learning Goals </a:t>
            </a:r>
            <a:r>
              <a:rPr lang="zh-TW" altLang="en-US" sz="2000" dirty="0"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學習目標</a:t>
            </a:r>
            <a:r>
              <a:rPr lang="zh-TW" altLang="en-US" sz="20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 </a:t>
            </a: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HK" altLang="zh-TW" sz="20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Prerequisites </a:t>
            </a:r>
            <a:r>
              <a:rPr lang="zh-TW" altLang="en-US" sz="2000" dirty="0"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已有知識</a:t>
            </a:r>
            <a:endParaRPr lang="zh-TW" altLang="en-US" sz="2000" dirty="0"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HK" altLang="zh-TW" sz="20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Environmental Structuring </a:t>
            </a:r>
            <a:br>
              <a:rPr lang="en-HK" altLang="zh-TW" sz="20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</a:br>
            <a:r>
              <a:rPr lang="zh-TW" altLang="en-US" sz="2000" dirty="0"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家居學習環境</a:t>
            </a:r>
            <a:endParaRPr lang="zh-TW" altLang="en-US" sz="2000" dirty="0"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HK" altLang="zh-TW" sz="20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Learning Environment</a:t>
            </a:r>
            <a:br>
              <a:rPr lang="en-HK" altLang="zh-TW" sz="20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zh-TW" altLang="en-US" sz="2000" dirty="0"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網上學習環境</a:t>
            </a:r>
            <a:endParaRPr lang="zh-TW" altLang="en-US" sz="2000" dirty="0"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D26C97A-85D1-43AC-9846-27AA725F580F}"/>
              </a:ext>
            </a:extLst>
          </p:cNvPr>
          <p:cNvSpPr/>
          <p:nvPr/>
        </p:nvSpPr>
        <p:spPr>
          <a:xfrm>
            <a:off x="8712427" y="1500557"/>
            <a:ext cx="2777492" cy="1123513"/>
          </a:xfrm>
          <a:prstGeom prst="roundRect">
            <a:avLst>
              <a:gd name="adj" fmla="val 0"/>
            </a:avLst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10000"/>
              </a:lnSpc>
            </a:pPr>
            <a:r>
              <a:rPr lang="en-HK" altLang="zh-TW" sz="2000" b="1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Transfer Phase</a:t>
            </a:r>
          </a:p>
          <a:p>
            <a:pPr lvl="0" algn="ctr">
              <a:lnSpc>
                <a:spcPct val="110000"/>
              </a:lnSpc>
            </a:pPr>
            <a:r>
              <a:rPr lang="zh-TW" altLang="en-US" sz="2000" b="1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應用階段</a:t>
            </a:r>
            <a:endParaRPr lang="en-HK" altLang="zh-TW" sz="2000" b="1" dirty="0"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9DD4ED-E423-452E-9E12-33B8C650AD5C}"/>
              </a:ext>
            </a:extLst>
          </p:cNvPr>
          <p:cNvSpPr/>
          <p:nvPr/>
        </p:nvSpPr>
        <p:spPr>
          <a:xfrm>
            <a:off x="3865367" y="2794252"/>
            <a:ext cx="4464247" cy="3888094"/>
          </a:xfrm>
          <a:prstGeom prst="roundRect">
            <a:avLst>
              <a:gd name="adj" fmla="val 8955"/>
            </a:avLst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>
              <a:lnSpc>
                <a:spcPct val="110000"/>
              </a:lnSpc>
              <a:spcAft>
                <a:spcPts val="6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HK" altLang="zh-TW" sz="20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Time Management </a:t>
            </a:r>
            <a:r>
              <a:rPr lang="zh-TW" altLang="en-US" sz="2000" dirty="0"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時間管理</a:t>
            </a:r>
            <a:endParaRPr lang="zh-TW" altLang="en-US" sz="2000" dirty="0"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HK" altLang="zh-TW" sz="20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Engagement in Learning Activities </a:t>
            </a:r>
            <a:r>
              <a:rPr lang="zh-TW" altLang="en-US" sz="2000" dirty="0"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學習投入度</a:t>
            </a:r>
            <a:endParaRPr lang="zh-TW" altLang="en-US" sz="2000" dirty="0"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HK" altLang="zh-TW" sz="20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Persistence </a:t>
            </a:r>
            <a:r>
              <a:rPr lang="zh-TW" altLang="en-US" sz="2000" dirty="0"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堅持</a:t>
            </a:r>
            <a:endParaRPr lang="zh-TW" altLang="en-US" sz="2000" dirty="0"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HK" altLang="zh-TW" sz="20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Interaction between Teachers and Students </a:t>
            </a:r>
            <a:r>
              <a:rPr lang="zh-TW" altLang="en-US" sz="2000" dirty="0"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師生交流</a:t>
            </a:r>
            <a:endParaRPr lang="zh-TW" altLang="en-US" sz="2000" dirty="0"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HK" altLang="zh-TW" sz="20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Interaction among Students</a:t>
            </a:r>
            <a:br>
              <a:rPr lang="en-HK" altLang="zh-TW" sz="20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</a:br>
            <a:r>
              <a:rPr lang="zh-TW" altLang="en-US" sz="2000" dirty="0"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朋輩交流</a:t>
            </a:r>
            <a:endParaRPr lang="zh-TW" altLang="en-US" sz="2000" dirty="0"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HK" altLang="zh-TW" sz="20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Feedback from the Interface</a:t>
            </a:r>
            <a:br>
              <a:rPr lang="en-HK" altLang="zh-TW" sz="20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</a:br>
            <a:r>
              <a:rPr lang="zh-TW" altLang="en-US" sz="2000" dirty="0"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界面反饋</a:t>
            </a:r>
            <a:endParaRPr lang="zh-TW" altLang="en-US" sz="2000" dirty="0"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CF43C4F-5CC6-465C-8195-C400C7B8B7C1}"/>
              </a:ext>
            </a:extLst>
          </p:cNvPr>
          <p:cNvSpPr/>
          <p:nvPr/>
        </p:nvSpPr>
        <p:spPr>
          <a:xfrm>
            <a:off x="8383785" y="2808761"/>
            <a:ext cx="3434776" cy="3873585"/>
          </a:xfrm>
          <a:prstGeom prst="roundRect">
            <a:avLst>
              <a:gd name="adj" fmla="val 8955"/>
            </a:avLst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342900" lvl="0" indent="-342900">
              <a:lnSpc>
                <a:spcPct val="110000"/>
              </a:lnSpc>
              <a:spcAft>
                <a:spcPts val="6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HK" altLang="zh-TW" sz="20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Maintenance of Skills and Knowledge </a:t>
            </a:r>
            <a:r>
              <a:rPr lang="zh-TW" altLang="en-US" sz="2000" dirty="0"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知識鞏固</a:t>
            </a:r>
            <a:r>
              <a:rPr lang="zh-TW" altLang="en-US" sz="20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 </a:t>
            </a: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HK" altLang="zh-TW" sz="20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Application of Skills and Knowledge </a:t>
            </a:r>
            <a:r>
              <a:rPr lang="zh-TW" altLang="en-US" sz="2000" dirty="0"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知識應用</a:t>
            </a: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HK" altLang="zh-TW" sz="20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Meaning of Learning</a:t>
            </a:r>
            <a:br>
              <a:rPr lang="en-HK" altLang="zh-TW" sz="20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zh-TW" altLang="en-US" sz="2000" dirty="0"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學習意義</a:t>
            </a:r>
            <a:endParaRPr lang="zh-TW" altLang="en-US" sz="2000" dirty="0"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sldNum" idx="12"/>
          </p:nvPr>
        </p:nvSpPr>
        <p:spPr>
          <a:xfrm>
            <a:off x="11841621" y="6569787"/>
            <a:ext cx="381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11</a:t>
            </a:fld>
            <a:endParaRPr/>
          </a:p>
        </p:txBody>
      </p:sp>
      <p:graphicFrame>
        <p:nvGraphicFramePr>
          <p:cNvPr id="195" name="Google Shape;195;p11"/>
          <p:cNvGraphicFramePr/>
          <p:nvPr>
            <p:extLst>
              <p:ext uri="{D42A27DB-BD31-4B8C-83A1-F6EECF244321}">
                <p14:modId xmlns:p14="http://schemas.microsoft.com/office/powerpoint/2010/main" val="2869835852"/>
              </p:ext>
            </p:extLst>
          </p:nvPr>
        </p:nvGraphicFramePr>
        <p:xfrm>
          <a:off x="63115" y="705115"/>
          <a:ext cx="11997582" cy="5974342"/>
        </p:xfrm>
        <a:graphic>
          <a:graphicData uri="http://schemas.openxmlformats.org/drawingml/2006/table">
            <a:tbl>
              <a:tblPr firstRow="1" bandRow="1">
                <a:noFill/>
                <a:tableStyleId>{7F1B0965-C0CD-4AB3-BF57-DC6C8CB2A871}</a:tableStyleId>
              </a:tblPr>
              <a:tblGrid>
                <a:gridCol w="1339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0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7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08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649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Students</a:t>
                      </a:r>
                      <a:r>
                        <a:rPr lang="zh-TW" sz="1800" b="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’</a:t>
                      </a:r>
                      <a:r>
                        <a:rPr 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Self-Rating</a:t>
                      </a:r>
                      <a:endParaRPr lang="en-HK" altLang="zh-TW"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學生自評</a:t>
                      </a:r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HK" alt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Caregivers’ Rating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家長評價</a:t>
                      </a:r>
                      <a:endParaRPr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en-HK" alt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Teachers’ Rating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老師評價</a:t>
                      </a:r>
                      <a:endParaRPr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651">
                <a:tc rowSpan="4">
                  <a:txBody>
                    <a:bodyPr/>
                    <a:lstStyle/>
                    <a:p>
                      <a:pPr marL="360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TW" sz="1800" b="1" u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Preparatory Phase</a:t>
                      </a:r>
                      <a:endParaRPr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360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準備階段</a:t>
                      </a:r>
                      <a:endParaRPr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360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360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latin typeface="Segoe UI Light" panose="020B0502040204020203" pitchFamily="34" charset="0"/>
                        <a:ea typeface="Times New Roman"/>
                        <a:cs typeface="Segoe UI Light" panose="020B0502040204020203" pitchFamily="34" charset="0"/>
                        <a:sym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Learning Goals 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/ </a:t>
                      </a:r>
                      <a:r>
                        <a:rPr lang="zh-TW" altLang="en-US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學習目標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 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= TD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ea typeface="Calibri"/>
                          <a:cs typeface="Segoe UI Light" panose="020B0502040204020203" pitchFamily="34" charset="0"/>
                          <a:sym typeface="Calibri"/>
                        </a:rPr>
                        <a:t>Prerequisites 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ea typeface="Calibri"/>
                          <a:cs typeface="Segoe UI Light" panose="020B0502040204020203" pitchFamily="34" charset="0"/>
                          <a:sym typeface="Calibri"/>
                        </a:rPr>
                        <a:t>/ </a:t>
                      </a:r>
                      <a:r>
                        <a:rPr lang="zh-TW" altLang="en-US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已有知識</a:t>
                      </a:r>
                      <a:endParaRPr sz="1800" dirty="0"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= TD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ea typeface="Calibri"/>
                          <a:cs typeface="Segoe UI Light" panose="020B0502040204020203" pitchFamily="34" charset="0"/>
                          <a:sym typeface="Calibri"/>
                        </a:rPr>
                        <a:t>Environmental 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ea typeface="Calibri"/>
                          <a:cs typeface="Segoe UI Light" panose="020B0502040204020203" pitchFamily="34" charset="0"/>
                          <a:sym typeface="Calibri"/>
                        </a:rPr>
                        <a:t>S</a:t>
                      </a:r>
                      <a:r>
                        <a:rPr lang="zh-TW" sz="1800" dirty="0">
                          <a:latin typeface="Segoe UI Light" panose="020B0502040204020203" pitchFamily="34" charset="0"/>
                          <a:ea typeface="Calibri"/>
                          <a:cs typeface="Segoe UI Light" panose="020B0502040204020203" pitchFamily="34" charset="0"/>
                          <a:sym typeface="Calibri"/>
                        </a:rPr>
                        <a:t>tructuring 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ea typeface="Calibri"/>
                          <a:cs typeface="Segoe UI Light" panose="020B0502040204020203" pitchFamily="34" charset="0"/>
                          <a:sym typeface="Calibri"/>
                        </a:rPr>
                        <a:t>/ </a:t>
                      </a:r>
                      <a:r>
                        <a:rPr lang="zh-TW" altLang="en-US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家居學習環境</a:t>
                      </a:r>
                      <a:endParaRPr sz="1800" dirty="0"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= TD </a:t>
                      </a:r>
                      <a:endParaRPr sz="180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= TD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ea typeface="Calibri"/>
                          <a:cs typeface="Segoe UI Light" panose="020B0502040204020203" pitchFamily="34" charset="0"/>
                          <a:sym typeface="Calibri"/>
                        </a:rPr>
                        <a:t>Learning 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ea typeface="Calibri"/>
                          <a:cs typeface="Segoe UI Light" panose="020B0502040204020203" pitchFamily="34" charset="0"/>
                          <a:sym typeface="Calibri"/>
                        </a:rPr>
                        <a:t>E</a:t>
                      </a:r>
                      <a:r>
                        <a:rPr lang="zh-TW" sz="1800" dirty="0">
                          <a:latin typeface="Segoe UI Light" panose="020B0502040204020203" pitchFamily="34" charset="0"/>
                          <a:ea typeface="Calibri"/>
                          <a:cs typeface="Segoe UI Light" panose="020B0502040204020203" pitchFamily="34" charset="0"/>
                          <a:sym typeface="Calibri"/>
                        </a:rPr>
                        <a:t>nvironment 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ea typeface="Calibri"/>
                          <a:cs typeface="Segoe UI Light" panose="020B0502040204020203" pitchFamily="34" charset="0"/>
                          <a:sym typeface="Calibri"/>
                        </a:rPr>
                        <a:t>/ </a:t>
                      </a:r>
                      <a:r>
                        <a:rPr lang="zh-TW" altLang="en-US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網上學習環境</a:t>
                      </a:r>
                      <a:endParaRPr sz="1800" dirty="0"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651">
                <a:tc rowSpan="6">
                  <a:txBody>
                    <a:bodyPr/>
                    <a:lstStyle/>
                    <a:p>
                      <a:pPr marL="360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TW" sz="1800" b="1" u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Performance Phase</a:t>
                      </a:r>
                      <a:endParaRPr lang="en-HK" altLang="zh-TW" sz="1800" b="1" u="none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360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學習階段</a:t>
                      </a:r>
                    </a:p>
                    <a:p>
                      <a:pPr marL="360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TW" sz="1800" b="1" u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endParaRPr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360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latin typeface="Segoe UI Light" panose="020B0502040204020203" pitchFamily="34" charset="0"/>
                        <a:ea typeface="Times New Roman"/>
                        <a:cs typeface="Segoe UI Light" panose="020B0502040204020203" pitchFamily="34" charset="0"/>
                        <a:sym typeface="Times New Roman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Time 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</a:t>
                      </a: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anagement 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/ </a:t>
                      </a:r>
                      <a:r>
                        <a:rPr lang="zh-TW" altLang="en-US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時間管理</a:t>
                      </a:r>
                      <a:endParaRPr sz="1800" dirty="0">
                        <a:latin typeface="Segoe UI Light" panose="020B0502040204020203" pitchFamily="34" charset="0"/>
                        <a:ea typeface="Times New Roman"/>
                        <a:cs typeface="Segoe UI Light" panose="020B0502040204020203" pitchFamily="34" charset="0"/>
                        <a:sym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Engagement in 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</a:t>
                      </a: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earning 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</a:t>
                      </a: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ctivities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/ </a:t>
                      </a:r>
                      <a:r>
                        <a:rPr lang="zh-TW" altLang="en-US" sz="1800" dirty="0">
                          <a:latin typeface="Segoe UI Light" panose="020B0502040204020203" pitchFamily="34" charset="0"/>
                          <a:ea typeface="Times New Roman"/>
                          <a:cs typeface="Segoe UI Light" panose="020B0502040204020203" pitchFamily="34" charset="0"/>
                          <a:sym typeface="Times New Roman"/>
                        </a:rPr>
                        <a:t>學習投入度</a:t>
                      </a:r>
                      <a:endParaRPr sz="1800" dirty="0">
                        <a:latin typeface="Segoe UI Light" panose="020B0502040204020203" pitchFamily="34" charset="0"/>
                        <a:ea typeface="Times New Roman"/>
                        <a:cs typeface="Segoe UI Light" panose="020B0502040204020203" pitchFamily="34" charset="0"/>
                        <a:sym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Persistence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/ </a:t>
                      </a:r>
                      <a:r>
                        <a:rPr lang="zh-TW" altLang="en-US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堅持</a:t>
                      </a:r>
                      <a:endParaRPr sz="1800" dirty="0">
                        <a:latin typeface="Segoe UI Light" panose="020B0502040204020203" pitchFamily="34" charset="0"/>
                        <a:ea typeface="Times New Roman"/>
                        <a:cs typeface="Segoe UI Light" panose="020B0502040204020203" pitchFamily="34" charset="0"/>
                        <a:sym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66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Interaction between 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</a:t>
                      </a: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eachers and 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</a:t>
                      </a: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tudents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/</a:t>
                      </a:r>
                      <a:r>
                        <a:rPr lang="zh-TW" altLang="en-US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br>
                        <a:rPr lang="en-HK" alt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zh-TW" altLang="en-US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師生交流</a:t>
                      </a:r>
                      <a:endParaRPr sz="1800" dirty="0">
                        <a:latin typeface="Segoe UI Light" panose="020B0502040204020203" pitchFamily="34" charset="0"/>
                        <a:ea typeface="Times New Roman"/>
                        <a:cs typeface="Segoe UI Light" panose="020B0502040204020203" pitchFamily="34" charset="0"/>
                        <a:sym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55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Interaction among 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</a:t>
                      </a: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tudents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/ </a:t>
                      </a:r>
                      <a:r>
                        <a:rPr lang="zh-TW" altLang="en-US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朋輩交流</a:t>
                      </a:r>
                      <a:endParaRPr sz="1800" dirty="0">
                        <a:latin typeface="Segoe UI Light" panose="020B0502040204020203" pitchFamily="34" charset="0"/>
                        <a:ea typeface="Times New Roman"/>
                        <a:cs typeface="Segoe UI Light" panose="020B0502040204020203" pitchFamily="34" charset="0"/>
                        <a:sym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55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Feedback from the 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I</a:t>
                      </a: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nterface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/ </a:t>
                      </a:r>
                      <a:r>
                        <a:rPr lang="zh-TW" altLang="en-US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界面反饋</a:t>
                      </a:r>
                      <a:endParaRPr sz="1800" dirty="0">
                        <a:latin typeface="Segoe UI Light" panose="020B0502040204020203" pitchFamily="34" charset="0"/>
                        <a:ea typeface="Times New Roman"/>
                        <a:cs typeface="Segoe UI Light" panose="020B0502040204020203" pitchFamily="34" charset="0"/>
                        <a:sym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b="1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TW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>
                    <a:solidFill>
                      <a:schemeClr val="accent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5526">
                <a:tc rowSpan="3">
                  <a:txBody>
                    <a:bodyPr/>
                    <a:lstStyle/>
                    <a:p>
                      <a:pPr marL="360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TW" sz="1800" b="1" u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Transfer Phase</a:t>
                      </a:r>
                      <a:endParaRPr lang="en-HK" altLang="zh-TW" sz="1800" b="1" u="none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360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應用階段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Maintenance of 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</a:t>
                      </a: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kills and 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K</a:t>
                      </a: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nowledge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/ </a:t>
                      </a:r>
                      <a:r>
                        <a:rPr lang="zh-TW" altLang="en-US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知識鞏固</a:t>
                      </a:r>
                      <a:endParaRPr sz="1800" dirty="0">
                        <a:latin typeface="Segoe UI Light" panose="020B0502040204020203" pitchFamily="34" charset="0"/>
                        <a:ea typeface="Times New Roman"/>
                        <a:cs typeface="Segoe UI Light" panose="020B0502040204020203" pitchFamily="34" charset="0"/>
                        <a:sym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55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Application of 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K</a:t>
                      </a: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nowledge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/ </a:t>
                      </a:r>
                      <a:r>
                        <a:rPr lang="zh-TW" altLang="en-US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知識應用</a:t>
                      </a:r>
                      <a:endParaRPr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= TD 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55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Meaning of 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</a:t>
                      </a: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earning</a:t>
                      </a:r>
                      <a:r>
                        <a:rPr lang="en-HK" alt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/ </a:t>
                      </a:r>
                      <a:r>
                        <a:rPr lang="zh-TW" altLang="en-US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學習意義</a:t>
                      </a:r>
                      <a:endParaRPr sz="1800" dirty="0">
                        <a:latin typeface="Segoe UI Light" panose="020B0502040204020203" pitchFamily="34" charset="0"/>
                        <a:ea typeface="Times New Roman"/>
                        <a:cs typeface="Segoe UI Light" panose="020B0502040204020203" pitchFamily="34" charset="0"/>
                        <a:sym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= TD 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Google Shape;147;p8">
            <a:extLst>
              <a:ext uri="{FF2B5EF4-FFF2-40B4-BE49-F238E27FC236}">
                <a16:creationId xmlns:a16="http://schemas.microsoft.com/office/drawing/2014/main" id="{E2F998A8-B017-42EC-84BB-79CA7A8CF116}"/>
              </a:ext>
            </a:extLst>
          </p:cNvPr>
          <p:cNvSpPr txBox="1">
            <a:spLocks/>
          </p:cNvSpPr>
          <p:nvPr/>
        </p:nvSpPr>
        <p:spPr>
          <a:xfrm>
            <a:off x="1" y="28538"/>
            <a:ext cx="12191999" cy="676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HK" altLang="zh-TW" sz="3200" b="1" dirty="0"/>
              <a:t>Key Result 2: Online Learning Process / </a:t>
            </a:r>
            <a:r>
              <a:rPr lang="zh-TW" altLang="en-US" sz="3200" b="1" dirty="0"/>
              <a:t>結果二</a:t>
            </a:r>
            <a:r>
              <a:rPr lang="en-US" altLang="zh-TW" sz="3200" b="1" dirty="0"/>
              <a:t>: </a:t>
            </a:r>
            <a:r>
              <a:rPr lang="zh-TW" altLang="en-US" sz="3200" b="1" dirty="0"/>
              <a:t>網上學習過程</a:t>
            </a:r>
          </a:p>
        </p:txBody>
      </p:sp>
    </p:spTree>
    <p:extLst>
      <p:ext uri="{BB962C8B-B14F-4D97-AF65-F5344CB8AC3E}">
        <p14:creationId xmlns:p14="http://schemas.microsoft.com/office/powerpoint/2010/main" val="3969440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"/>
          <p:cNvSpPr txBox="1">
            <a:spLocks noGrp="1"/>
          </p:cNvSpPr>
          <p:nvPr>
            <p:ph type="sldNum" idx="12"/>
          </p:nvPr>
        </p:nvSpPr>
        <p:spPr>
          <a:xfrm>
            <a:off x="11342225" y="2793877"/>
            <a:ext cx="466458" cy="420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12</a:t>
            </a:fld>
            <a:endParaRPr/>
          </a:p>
        </p:txBody>
      </p:sp>
      <p:sp>
        <p:nvSpPr>
          <p:cNvPr id="9" name="Google Shape;147;p8">
            <a:extLst>
              <a:ext uri="{FF2B5EF4-FFF2-40B4-BE49-F238E27FC236}">
                <a16:creationId xmlns:a16="http://schemas.microsoft.com/office/drawing/2014/main" id="{2F6BA17C-71AA-44C1-B615-D60C03A09B2F}"/>
              </a:ext>
            </a:extLst>
          </p:cNvPr>
          <p:cNvSpPr txBox="1">
            <a:spLocks/>
          </p:cNvSpPr>
          <p:nvPr/>
        </p:nvSpPr>
        <p:spPr>
          <a:xfrm>
            <a:off x="0" y="157643"/>
            <a:ext cx="12191999" cy="909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HK" altLang="zh-TW" sz="2700" b="1" dirty="0"/>
              <a:t>Key Result 3: </a:t>
            </a:r>
            <a:r>
              <a:rPr lang="en-US" altLang="zh-TW" sz="2700" b="1" dirty="0"/>
              <a:t>Online Learning Attitude and Process across Different SEN Subtypes </a:t>
            </a:r>
            <a:br>
              <a:rPr lang="en-HK" altLang="zh-TW" sz="2700" b="1" dirty="0"/>
            </a:br>
            <a:r>
              <a:rPr lang="zh-TW" altLang="en-US" sz="2700" b="1" dirty="0"/>
              <a:t>結果三</a:t>
            </a:r>
            <a:r>
              <a:rPr lang="en-US" altLang="zh-TW" sz="2700" b="1" dirty="0"/>
              <a:t>: </a:t>
            </a:r>
            <a:r>
              <a:rPr lang="zh-TW" altLang="en-US" sz="2700" b="1" dirty="0"/>
              <a:t>有不同特殊教育需要學生的網上學習態度及過程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0F8747-8961-4076-8704-18249A971217}"/>
              </a:ext>
            </a:extLst>
          </p:cNvPr>
          <p:cNvSpPr/>
          <p:nvPr/>
        </p:nvSpPr>
        <p:spPr>
          <a:xfrm>
            <a:off x="355853" y="1235827"/>
            <a:ext cx="5671157" cy="909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HK" altLang="zh-TW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Students’ self-rating and Caregivers’ rating </a:t>
            </a:r>
            <a:r>
              <a:rPr lang="zh-TW" alt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學生自評和家長評價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31BDC2F-D331-4FF5-80D2-C25FD311DF59}"/>
              </a:ext>
            </a:extLst>
          </p:cNvPr>
          <p:cNvSpPr/>
          <p:nvPr/>
        </p:nvSpPr>
        <p:spPr>
          <a:xfrm>
            <a:off x="355853" y="2145490"/>
            <a:ext cx="5671157" cy="4680000"/>
          </a:xfrm>
          <a:prstGeom prst="roundRect">
            <a:avLst>
              <a:gd name="adj" fmla="val 583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Students across different SEN subtypes had </a:t>
            </a:r>
            <a:r>
              <a:rPr lang="en-US" altLang="zh-TW" sz="2400" b="1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similar</a:t>
            </a:r>
            <a:r>
              <a:rPr lang="en-US" altLang="zh-TW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ratings in </a:t>
            </a:r>
            <a:r>
              <a:rPr lang="en-US" altLang="zh-TW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online learning attitudes </a:t>
            </a:r>
            <a:r>
              <a:rPr lang="en-US" altLang="zh-TW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and </a:t>
            </a:r>
            <a:r>
              <a:rPr lang="en-US" altLang="zh-TW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online learning process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/>
              <a:t>有不同特殊教育需要的學生在</a:t>
            </a:r>
            <a:r>
              <a:rPr lang="zh-TW" altLang="en-US" sz="2400" u="sng" dirty="0"/>
              <a:t>網上學習態度</a:t>
            </a:r>
            <a:r>
              <a:rPr lang="zh-TW" altLang="en-US" sz="2400" dirty="0"/>
              <a:t>和</a:t>
            </a:r>
            <a:r>
              <a:rPr lang="zh-TW" altLang="en-US" sz="2400" u="sng" dirty="0"/>
              <a:t>網上學習過程</a:t>
            </a:r>
            <a:r>
              <a:rPr lang="zh-TW" altLang="en-US" sz="2400" dirty="0"/>
              <a:t>評價</a:t>
            </a:r>
            <a:r>
              <a:rPr lang="zh-TW" altLang="en-US" sz="2400" b="1" dirty="0">
                <a:solidFill>
                  <a:schemeClr val="accent2"/>
                </a:solidFill>
              </a:rPr>
              <a:t>相若</a:t>
            </a:r>
            <a:endParaRPr lang="en-US" sz="2400" b="1" dirty="0">
              <a:solidFill>
                <a:schemeClr val="accent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8E923F-8399-4569-B693-3963AC4E9CE2}"/>
              </a:ext>
            </a:extLst>
          </p:cNvPr>
          <p:cNvSpPr/>
          <p:nvPr/>
        </p:nvSpPr>
        <p:spPr>
          <a:xfrm>
            <a:off x="6137526" y="1235827"/>
            <a:ext cx="5863972" cy="909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HK" altLang="zh-TW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Teachers’ rating </a:t>
            </a:r>
          </a:p>
          <a:p>
            <a:pPr algn="ctr"/>
            <a:r>
              <a:rPr lang="zh-TW" alt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老師評價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1EA866-BDEC-44EB-9CF2-50ECE71108B4}"/>
              </a:ext>
            </a:extLst>
          </p:cNvPr>
          <p:cNvSpPr/>
          <p:nvPr/>
        </p:nvSpPr>
        <p:spPr>
          <a:xfrm>
            <a:off x="6137526" y="2145490"/>
            <a:ext cx="5863972" cy="4680000"/>
          </a:xfrm>
          <a:prstGeom prst="roundRect">
            <a:avLst>
              <a:gd name="adj" fmla="val 583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Relative to other types of SEN students,</a:t>
            </a:r>
            <a:br>
              <a:rPr lang="en-US" altLang="zh-TW" sz="20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zh-TW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相對其他有特殊教育需要的學生</a:t>
            </a:r>
            <a:r>
              <a:rPr lang="en-HK" altLang="zh-TW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,</a:t>
            </a:r>
            <a:r>
              <a:rPr lang="en-US" altLang="zh-TW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ASD</a:t>
            </a:r>
            <a:r>
              <a:rPr lang="en-US" altLang="zh-TW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HK" altLang="zh-TW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students</a:t>
            </a:r>
            <a:r>
              <a:rPr lang="en-US" altLang="zh-TW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had </a:t>
            </a:r>
            <a:r>
              <a:rPr lang="en-US" altLang="zh-TW" sz="20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more</a:t>
            </a:r>
            <a:r>
              <a:rPr lang="en-US" altLang="zh-TW" sz="2000" b="1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anxiety </a:t>
            </a:r>
            <a:r>
              <a:rPr lang="en-US" altLang="zh-TW" sz="20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altLang="zh-TW" sz="2000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lower rating on</a:t>
            </a:r>
            <a:r>
              <a:rPr lang="en-US" altLang="zh-TW" sz="2000" b="1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time management</a:t>
            </a:r>
            <a:br>
              <a:rPr lang="en-US" altLang="zh-TW" sz="20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zh-TW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有</a:t>
            </a:r>
            <a:r>
              <a:rPr lang="zh-TW" altLang="en-US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自閉症譜系障礙</a:t>
            </a:r>
            <a:r>
              <a:rPr lang="zh-TW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的學生</a:t>
            </a:r>
            <a:r>
              <a:rPr lang="zh-TW" altLang="en-US" sz="20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較</a:t>
            </a:r>
            <a:r>
              <a:rPr lang="zh-TW" altLang="en-US" sz="2000" b="1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焦慮</a:t>
            </a:r>
            <a:r>
              <a:rPr lang="zh-TW" altLang="en-US" sz="20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和</a:t>
            </a:r>
            <a:r>
              <a:rPr lang="zh-TW" altLang="en-US" sz="2000" b="1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在時間管理方面</a:t>
            </a:r>
            <a:r>
              <a:rPr lang="zh-TW" altLang="en-US" sz="20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較差</a:t>
            </a:r>
            <a:endParaRPr lang="en-US" altLang="zh-TW" sz="2000" b="1" dirty="0">
              <a:solidFill>
                <a:schemeClr val="accent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ADHD</a:t>
            </a:r>
            <a:r>
              <a:rPr lang="en-US" altLang="zh-TW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HK" altLang="zh-TW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students </a:t>
            </a:r>
            <a:r>
              <a:rPr lang="en-US" altLang="zh-TW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had </a:t>
            </a:r>
            <a:r>
              <a:rPr lang="en-US" altLang="zh-TW" sz="20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lower ratings on</a:t>
            </a:r>
            <a:r>
              <a:rPr lang="en-US" altLang="zh-TW" sz="2000" b="1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time management </a:t>
            </a:r>
            <a:r>
              <a:rPr lang="en-US" altLang="zh-TW" sz="20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altLang="zh-TW" sz="2000" b="1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engagement </a:t>
            </a:r>
            <a:r>
              <a:rPr lang="en-US" altLang="zh-TW" sz="20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 learning activities</a:t>
            </a:r>
            <a:br>
              <a:rPr lang="en-US" altLang="zh-TW" sz="20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zh-TW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有</a:t>
            </a:r>
            <a:r>
              <a:rPr lang="zh-TW" altLang="en-US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專注力不足</a:t>
            </a:r>
            <a:r>
              <a:rPr lang="en-US" altLang="zh-TW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/</a:t>
            </a:r>
            <a:r>
              <a:rPr lang="zh-TW" altLang="en-US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過度活躍症</a:t>
            </a:r>
            <a:r>
              <a:rPr lang="zh-TW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的學生</a:t>
            </a:r>
            <a:r>
              <a:rPr lang="zh-TW" altLang="en-US" sz="2000" b="1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在時間管理方面</a:t>
            </a:r>
            <a:r>
              <a:rPr lang="zh-TW" altLang="en-US" sz="20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較差和</a:t>
            </a:r>
            <a:r>
              <a:rPr lang="zh-TW" altLang="en-US" sz="2000" b="1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學習投入度</a:t>
            </a:r>
            <a:r>
              <a:rPr lang="zh-TW" altLang="en-US" sz="20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較低</a:t>
            </a:r>
            <a:endParaRPr lang="en-US" altLang="zh-TW" sz="20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801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 txBox="1">
            <a:spLocks noGrp="1"/>
          </p:cNvSpPr>
          <p:nvPr>
            <p:ph type="title"/>
          </p:nvPr>
        </p:nvSpPr>
        <p:spPr>
          <a:xfrm>
            <a:off x="0" y="89987"/>
            <a:ext cx="12192000" cy="1384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br>
              <a:rPr lang="zh-TW" b="1" dirty="0"/>
            </a:br>
            <a:endParaRPr b="1" dirty="0"/>
          </a:p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zh-TW" b="1" dirty="0"/>
              <a:t>A </a:t>
            </a:r>
            <a:r>
              <a:rPr lang="en-HK" altLang="zh-TW" b="1" dirty="0"/>
              <a:t>Bi</a:t>
            </a:r>
            <a:r>
              <a:rPr lang="zh-TW" b="1" dirty="0"/>
              <a:t>-Stage, Integrated Approach</a:t>
            </a:r>
            <a:r>
              <a:rPr lang="en-HK" altLang="zh-TW" b="1" dirty="0"/>
              <a:t> / </a:t>
            </a:r>
            <a:br>
              <a:rPr lang="en-HK" altLang="zh-TW" b="1" dirty="0"/>
            </a:br>
            <a:r>
              <a:rPr lang="zh-TW" altLang="en-US" b="1" dirty="0"/>
              <a:t>兩段式量質性整合研究</a:t>
            </a:r>
            <a:br>
              <a:rPr lang="zh-TW" b="1" dirty="0"/>
            </a:br>
            <a:endParaRPr b="1" dirty="0"/>
          </a:p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b="1" dirty="0"/>
          </a:p>
        </p:txBody>
      </p:sp>
      <p:sp>
        <p:nvSpPr>
          <p:cNvPr id="130" name="Google Shape;130;p6"/>
          <p:cNvSpPr txBox="1">
            <a:spLocks noGrp="1"/>
          </p:cNvSpPr>
          <p:nvPr>
            <p:ph type="sldNum" idx="12"/>
          </p:nvPr>
        </p:nvSpPr>
        <p:spPr>
          <a:xfrm>
            <a:off x="11696700" y="6549408"/>
            <a:ext cx="429558" cy="32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13</a:t>
            </a:fld>
            <a:endParaRPr/>
          </a:p>
        </p:txBody>
      </p:sp>
      <p:sp>
        <p:nvSpPr>
          <p:cNvPr id="131" name="Google Shape;131;p6"/>
          <p:cNvSpPr txBox="1"/>
          <p:nvPr/>
        </p:nvSpPr>
        <p:spPr>
          <a:xfrm>
            <a:off x="2999449" y="2238446"/>
            <a:ext cx="4822526" cy="156962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A Quantitative Online Survey</a:t>
            </a:r>
            <a:endParaRPr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量</a:t>
            </a:r>
            <a:r>
              <a:rPr lang="zh-TW" altLang="en-US" sz="32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性</a:t>
            </a:r>
            <a:r>
              <a:rPr lang="zh-TW" sz="32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問卷調查</a:t>
            </a:r>
            <a:endParaRPr sz="3200" dirty="0">
              <a:solidFill>
                <a:schemeClr val="dk1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  <p:sp>
        <p:nvSpPr>
          <p:cNvPr id="132" name="Google Shape;132;p6"/>
          <p:cNvSpPr txBox="1"/>
          <p:nvPr/>
        </p:nvSpPr>
        <p:spPr>
          <a:xfrm>
            <a:off x="2999448" y="4571529"/>
            <a:ext cx="4822527" cy="15696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Qualitative In-Depth </a:t>
            </a:r>
            <a:br>
              <a:rPr lang="en-HK" altLang="zh-TW" sz="32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</a:br>
            <a:r>
              <a:rPr lang="en-HK" altLang="zh-TW" sz="32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Semi-structured </a:t>
            </a:r>
            <a:r>
              <a:rPr lang="zh-TW" sz="32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Interviews</a:t>
            </a:r>
            <a:endParaRPr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質性</a:t>
            </a:r>
            <a:r>
              <a:rPr lang="zh-TW" altLang="en-US" sz="32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半結構</a:t>
            </a:r>
            <a:r>
              <a:rPr lang="zh-TW" sz="32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深入訪談</a:t>
            </a:r>
            <a:endParaRPr sz="3200" dirty="0">
              <a:solidFill>
                <a:schemeClr val="dk1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  <p:cxnSp>
        <p:nvCxnSpPr>
          <p:cNvPr id="133" name="Google Shape;133;p6"/>
          <p:cNvCxnSpPr>
            <a:cxnSpLocks/>
            <a:stCxn id="131" idx="2"/>
            <a:endCxn id="132" idx="0"/>
          </p:cNvCxnSpPr>
          <p:nvPr/>
        </p:nvCxnSpPr>
        <p:spPr>
          <a:xfrm>
            <a:off x="5410712" y="3808066"/>
            <a:ext cx="0" cy="763463"/>
          </a:xfrm>
          <a:prstGeom prst="straightConnector1">
            <a:avLst/>
          </a:prstGeom>
          <a:noFill/>
          <a:ln w="76200" cap="flat" cmpd="sng">
            <a:solidFill>
              <a:srgbClr val="548135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BF2131C-FAD2-455C-A516-8F64D71879DD}"/>
              </a:ext>
            </a:extLst>
          </p:cNvPr>
          <p:cNvSpPr/>
          <p:nvPr/>
        </p:nvSpPr>
        <p:spPr>
          <a:xfrm>
            <a:off x="100013" y="2290163"/>
            <a:ext cx="30299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Stage 1 </a:t>
            </a:r>
          </a:p>
          <a:p>
            <a:r>
              <a:rPr lang="zh-TW" altLang="en-US" sz="2800" b="1" dirty="0">
                <a:solidFill>
                  <a:schemeClr val="dk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/>
              </a:rPr>
              <a:t>第一階段</a:t>
            </a:r>
            <a:endParaRPr lang="en-HK" altLang="zh-TW" sz="2800" b="1" dirty="0">
              <a:solidFill>
                <a:schemeClr val="dk1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Calibri"/>
            </a:endParaRPr>
          </a:p>
          <a:p>
            <a:r>
              <a:rPr lang="en-HK" sz="2800" dirty="0">
                <a:solidFill>
                  <a:schemeClr val="dk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/>
              </a:rPr>
              <a:t>(12/2020-03/2021)</a:t>
            </a:r>
            <a:endParaRPr lang="en-HK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10021A0-46A9-47BA-9C45-3FE980D974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9561426"/>
              </p:ext>
            </p:extLst>
          </p:nvPr>
        </p:nvGraphicFramePr>
        <p:xfrm>
          <a:off x="7513505" y="1940244"/>
          <a:ext cx="4822522" cy="4749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F1ABA9B3-93DC-4FDC-87E4-7F43BBE4337C}"/>
              </a:ext>
            </a:extLst>
          </p:cNvPr>
          <p:cNvSpPr/>
          <p:nvPr/>
        </p:nvSpPr>
        <p:spPr>
          <a:xfrm>
            <a:off x="100013" y="4575888"/>
            <a:ext cx="30299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Stage 2 </a:t>
            </a:r>
          </a:p>
          <a:p>
            <a:r>
              <a:rPr lang="zh-TW" altLang="en-US" sz="2800" b="1" dirty="0">
                <a:solidFill>
                  <a:schemeClr val="dk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/>
              </a:rPr>
              <a:t>第二階段</a:t>
            </a:r>
            <a:endParaRPr lang="en-HK" altLang="zh-TW" sz="2800" b="1" dirty="0">
              <a:solidFill>
                <a:schemeClr val="dk1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Calibri"/>
            </a:endParaRPr>
          </a:p>
          <a:p>
            <a:r>
              <a:rPr lang="en-HK" sz="2800" dirty="0">
                <a:solidFill>
                  <a:schemeClr val="dk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/>
              </a:rPr>
              <a:t>(07/2021-08/2021)</a:t>
            </a:r>
            <a:endParaRPr lang="en-HK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23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800EC3-85D0-4D5B-9C6F-BAA486DD31ED}"/>
              </a:ext>
            </a:extLst>
          </p:cNvPr>
          <p:cNvSpPr/>
          <p:nvPr/>
        </p:nvSpPr>
        <p:spPr>
          <a:xfrm>
            <a:off x="4966411" y="3716330"/>
            <a:ext cx="2309104" cy="1261884"/>
          </a:xfrm>
          <a:prstGeom prst="rect">
            <a:avLst/>
          </a:prstGeom>
          <a:solidFill>
            <a:srgbClr val="9F5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grpSp>
        <p:nvGrpSpPr>
          <p:cNvPr id="236" name="Google Shape;236;p16"/>
          <p:cNvGrpSpPr/>
          <p:nvPr/>
        </p:nvGrpSpPr>
        <p:grpSpPr>
          <a:xfrm>
            <a:off x="2050621" y="1439487"/>
            <a:ext cx="7881573" cy="5330602"/>
            <a:chOff x="2087510" y="-150837"/>
            <a:chExt cx="6437846" cy="5330602"/>
          </a:xfrm>
        </p:grpSpPr>
        <p:sp>
          <p:nvSpPr>
            <p:cNvPr id="243" name="Google Shape;243;p16"/>
            <p:cNvSpPr/>
            <p:nvPr/>
          </p:nvSpPr>
          <p:spPr>
            <a:xfrm rot="20520000">
              <a:off x="6305604" y="2397620"/>
              <a:ext cx="404645" cy="249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6"/>
            <p:cNvSpPr/>
            <p:nvPr/>
          </p:nvSpPr>
          <p:spPr>
            <a:xfrm rot="11880000">
              <a:off x="3924188" y="2259428"/>
              <a:ext cx="611437" cy="7549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6"/>
            <p:cNvSpPr/>
            <p:nvPr/>
          </p:nvSpPr>
          <p:spPr>
            <a:xfrm rot="16200000">
              <a:off x="5176516" y="1784114"/>
              <a:ext cx="535918" cy="3734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6"/>
            <p:cNvSpPr txBox="1"/>
            <p:nvPr/>
          </p:nvSpPr>
          <p:spPr>
            <a:xfrm rot="-5400000">
              <a:off x="5439252" y="1751490"/>
              <a:ext cx="22806" cy="228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4489747" y="-150837"/>
              <a:ext cx="1958414" cy="18000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 txBox="1"/>
            <p:nvPr/>
          </p:nvSpPr>
          <p:spPr>
            <a:xfrm>
              <a:off x="4806695" y="214077"/>
              <a:ext cx="1324518" cy="10699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dirty="0">
                <a:solidFill>
                  <a:schemeClr val="lt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zh-TW" sz="24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Interests</a:t>
              </a:r>
              <a:endParaRPr sz="2400" b="1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zh-TW" sz="24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興趣</a:t>
              </a:r>
              <a:endParaRPr sz="2400" b="1" dirty="0">
                <a:solidFill>
                  <a:schemeClr val="lt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endParaRPr sz="2400" b="1" dirty="0">
                <a:solidFill>
                  <a:schemeClr val="lt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endParaRPr>
            </a:p>
          </p:txBody>
        </p:sp>
        <p:sp>
          <p:nvSpPr>
            <p:cNvPr id="244" name="Google Shape;244;p16"/>
            <p:cNvSpPr txBox="1"/>
            <p:nvPr/>
          </p:nvSpPr>
          <p:spPr>
            <a:xfrm rot="-1080000">
              <a:off x="6401448" y="2425175"/>
              <a:ext cx="20232" cy="202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6"/>
            <p:cNvSpPr/>
            <p:nvPr/>
          </p:nvSpPr>
          <p:spPr>
            <a:xfrm>
              <a:off x="6566956" y="1382434"/>
              <a:ext cx="1958400" cy="1800000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6"/>
            <p:cNvSpPr txBox="1"/>
            <p:nvPr/>
          </p:nvSpPr>
          <p:spPr>
            <a:xfrm>
              <a:off x="6827931" y="1786728"/>
              <a:ext cx="1419312" cy="10699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2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Personal </a:t>
              </a:r>
              <a:r>
                <a:rPr lang="en-HK" altLang="zh-TW" sz="22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D</a:t>
              </a:r>
              <a:r>
                <a:rPr lang="zh-TW" sz="22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ifficulties</a:t>
              </a:r>
              <a:endParaRPr sz="2200" b="1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zh-TW" sz="22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個人困難</a:t>
              </a:r>
              <a:endParaRPr sz="2200" b="1" dirty="0">
                <a:solidFill>
                  <a:schemeClr val="lt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endParaRPr>
            </a:p>
          </p:txBody>
        </p:sp>
        <p:sp>
          <p:nvSpPr>
            <p:cNvPr id="247" name="Google Shape;247;p16"/>
            <p:cNvSpPr/>
            <p:nvPr/>
          </p:nvSpPr>
          <p:spPr>
            <a:xfrm rot="3240000" flipV="1">
              <a:off x="5903991" y="3382484"/>
              <a:ext cx="400794" cy="16884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6"/>
            <p:cNvSpPr/>
            <p:nvPr/>
          </p:nvSpPr>
          <p:spPr>
            <a:xfrm>
              <a:off x="5900066" y="3365477"/>
              <a:ext cx="1958400" cy="1800000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6"/>
            <p:cNvSpPr txBox="1"/>
            <p:nvPr/>
          </p:nvSpPr>
          <p:spPr>
            <a:xfrm>
              <a:off x="6091649" y="3790067"/>
              <a:ext cx="1588544" cy="10699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Environmental </a:t>
              </a:r>
              <a:r>
                <a:rPr lang="en-HK" altLang="zh-TW" sz="20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D</a:t>
              </a:r>
              <a:r>
                <a:rPr lang="zh-TW" sz="20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ifficulties</a:t>
              </a:r>
              <a:endParaRPr sz="2000" b="1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None/>
              </a:pPr>
              <a:r>
                <a:rPr lang="zh-TW" sz="20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環境困難</a:t>
              </a:r>
              <a:endParaRPr sz="2000" b="1" dirty="0">
                <a:solidFill>
                  <a:schemeClr val="lt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endParaRPr>
            </a:p>
          </p:txBody>
        </p:sp>
        <p:sp>
          <p:nvSpPr>
            <p:cNvPr id="251" name="Google Shape;251;p16"/>
            <p:cNvSpPr/>
            <p:nvPr/>
          </p:nvSpPr>
          <p:spPr>
            <a:xfrm rot="7560000" flipV="1">
              <a:off x="4516420" y="3544328"/>
              <a:ext cx="555430" cy="4790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6"/>
            <p:cNvSpPr txBox="1"/>
            <p:nvPr/>
          </p:nvSpPr>
          <p:spPr>
            <a:xfrm rot="-3240000">
              <a:off x="4855540" y="3540615"/>
              <a:ext cx="21882" cy="21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6"/>
            <p:cNvSpPr/>
            <p:nvPr/>
          </p:nvSpPr>
          <p:spPr>
            <a:xfrm>
              <a:off x="3067585" y="3379765"/>
              <a:ext cx="1958400" cy="1800000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6"/>
            <p:cNvSpPr txBox="1"/>
            <p:nvPr/>
          </p:nvSpPr>
          <p:spPr>
            <a:xfrm>
              <a:off x="3511823" y="3778388"/>
              <a:ext cx="1069922" cy="10699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Learning </a:t>
              </a:r>
              <a:r>
                <a:rPr lang="en-HK" altLang="zh-TW" sz="20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P</a:t>
              </a:r>
              <a:r>
                <a:rPr lang="zh-TW" sz="20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rogress</a:t>
              </a:r>
              <a:endParaRPr sz="2000" b="1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zh-TW" sz="20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學習</a:t>
              </a:r>
              <a:r>
                <a:rPr lang="zh-TW" altLang="en-US" sz="20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進度</a:t>
              </a:r>
              <a:endParaRPr sz="2000" b="1" dirty="0">
                <a:solidFill>
                  <a:schemeClr val="lt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endParaRPr>
            </a:p>
          </p:txBody>
        </p:sp>
        <p:sp>
          <p:nvSpPr>
            <p:cNvPr id="256" name="Google Shape;256;p16"/>
            <p:cNvSpPr txBox="1"/>
            <p:nvPr/>
          </p:nvSpPr>
          <p:spPr>
            <a:xfrm rot="1080000">
              <a:off x="4479631" y="2425175"/>
              <a:ext cx="20232" cy="202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2087510" y="1139648"/>
              <a:ext cx="1959274" cy="180000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6"/>
            <p:cNvSpPr txBox="1"/>
            <p:nvPr/>
          </p:nvSpPr>
          <p:spPr>
            <a:xfrm>
              <a:off x="2172875" y="1504687"/>
              <a:ext cx="1786355" cy="10699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Different </a:t>
              </a:r>
              <a:br>
                <a:rPr lang="en-HK" altLang="zh-TW" sz="20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</a:br>
              <a:r>
                <a:rPr lang="en-HK" altLang="zh-TW" sz="20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SEN Subtypes</a:t>
              </a:r>
              <a:endParaRPr sz="2000" b="1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None/>
              </a:pPr>
              <a:r>
                <a:rPr lang="zh-TW" sz="20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不同特殊</a:t>
              </a:r>
              <a:endParaRPr sz="2000" b="1" dirty="0">
                <a:solidFill>
                  <a:schemeClr val="lt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None/>
              </a:pPr>
              <a:r>
                <a:rPr lang="zh-TW" sz="20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教育需要</a:t>
              </a:r>
              <a:endParaRPr sz="2000" b="1" dirty="0">
                <a:solidFill>
                  <a:schemeClr val="lt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endParaRPr>
            </a:p>
          </p:txBody>
        </p:sp>
        <p:sp>
          <p:nvSpPr>
            <p:cNvPr id="238" name="Google Shape;238;p16"/>
            <p:cNvSpPr txBox="1"/>
            <p:nvPr/>
          </p:nvSpPr>
          <p:spPr>
            <a:xfrm>
              <a:off x="4511135" y="2223288"/>
              <a:ext cx="1786354" cy="10699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Semi-structured </a:t>
              </a:r>
              <a:r>
                <a:rPr lang="en-HK" altLang="zh-TW" sz="24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I</a:t>
              </a:r>
              <a:r>
                <a:rPr lang="zh-TW" sz="24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nterview</a:t>
              </a:r>
              <a:endParaRPr sz="24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zh-TW" sz="2400" b="1" dirty="0">
                  <a:solidFill>
                    <a:schemeClr val="lt1"/>
                  </a:solidFill>
                  <a:latin typeface="Segoe UI Light" panose="020B0502040204020203" pitchFamily="34" charset="0"/>
                  <a:ea typeface="Calibri"/>
                  <a:cs typeface="Segoe UI Light" panose="020B0502040204020203" pitchFamily="34" charset="0"/>
                  <a:sym typeface="Calibri"/>
                </a:rPr>
                <a:t>半結構式訪談</a:t>
              </a:r>
              <a:endParaRPr sz="2400" b="1" dirty="0">
                <a:solidFill>
                  <a:schemeClr val="lt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endParaRPr>
            </a:p>
          </p:txBody>
        </p:sp>
      </p:grpSp>
      <p:sp>
        <p:nvSpPr>
          <p:cNvPr id="259" name="Google Shape;259;p16"/>
          <p:cNvSpPr txBox="1">
            <a:spLocks noGrp="1"/>
          </p:cNvSpPr>
          <p:nvPr>
            <p:ph type="sldNum" idx="12"/>
          </p:nvPr>
        </p:nvSpPr>
        <p:spPr>
          <a:xfrm>
            <a:off x="11640084" y="6492875"/>
            <a:ext cx="5519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14</a:t>
            </a:fld>
            <a:endParaRPr/>
          </a:p>
        </p:txBody>
      </p:sp>
      <p:sp>
        <p:nvSpPr>
          <p:cNvPr id="27" name="Google Shape;147;p8">
            <a:extLst>
              <a:ext uri="{FF2B5EF4-FFF2-40B4-BE49-F238E27FC236}">
                <a16:creationId xmlns:a16="http://schemas.microsoft.com/office/drawing/2014/main" id="{0B6B5A06-B06F-4E6D-8DB9-1E0D44D9265B}"/>
              </a:ext>
            </a:extLst>
          </p:cNvPr>
          <p:cNvSpPr txBox="1">
            <a:spLocks/>
          </p:cNvSpPr>
          <p:nvPr/>
        </p:nvSpPr>
        <p:spPr>
          <a:xfrm>
            <a:off x="1" y="97688"/>
            <a:ext cx="12191999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US" altLang="zh-TW" b="1" dirty="0"/>
              <a:t>Qualitative In-Depth </a:t>
            </a:r>
            <a:r>
              <a:rPr lang="en-HK" altLang="zh-TW" b="1" dirty="0"/>
              <a:t>Semi-structured </a:t>
            </a:r>
            <a:r>
              <a:rPr lang="en-US" altLang="zh-TW" b="1" dirty="0"/>
              <a:t>Interviews</a:t>
            </a:r>
            <a:br>
              <a:rPr lang="en-HK" altLang="zh-TW" b="1" dirty="0"/>
            </a:br>
            <a:r>
              <a:rPr lang="zh-TW" altLang="en-US" b="1" dirty="0"/>
              <a:t>質性半結構深入訪談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" name="Google Shape;265;p17"/>
          <p:cNvGraphicFramePr/>
          <p:nvPr>
            <p:extLst>
              <p:ext uri="{D42A27DB-BD31-4B8C-83A1-F6EECF244321}">
                <p14:modId xmlns:p14="http://schemas.microsoft.com/office/powerpoint/2010/main" val="677068602"/>
              </p:ext>
            </p:extLst>
          </p:nvPr>
        </p:nvGraphicFramePr>
        <p:xfrm>
          <a:off x="536038" y="1511302"/>
          <a:ext cx="5510328" cy="4878763"/>
        </p:xfrm>
        <a:graphic>
          <a:graphicData uri="http://schemas.openxmlformats.org/drawingml/2006/table">
            <a:tbl>
              <a:tblPr firstRow="1" bandRow="1">
                <a:noFill/>
                <a:tableStyleId>{C0D5054F-4210-4350-98CD-EB187A40AF7B}</a:tableStyleId>
              </a:tblPr>
              <a:tblGrid>
                <a:gridCol w="5510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994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Facilitators</a:t>
                      </a:r>
                      <a:r>
                        <a:rPr lang="en-HK" alt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/</a:t>
                      </a:r>
                      <a:r>
                        <a:rPr lang="en-HK" alt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有利因素</a:t>
                      </a:r>
                      <a:endParaRPr sz="2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8180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ct val="110000"/>
                        <a:buFont typeface="+mj-lt"/>
                        <a:buAutoNum type="arabicPeriod"/>
                      </a:pP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Showed digital technological ability</a:t>
                      </a:r>
                      <a:br>
                        <a:rPr lang="en-HK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zh-TW" alt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擅長使用科技</a:t>
                      </a:r>
                      <a:endParaRPr lang="en-HK" altLang="zh-TW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698953"/>
                  </a:ext>
                </a:extLst>
              </a:tr>
              <a:tr h="2505263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ct val="110000"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n-HK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Game-like platforms and immediate feedback </a:t>
                      </a:r>
                      <a:br>
                        <a:rPr lang="en-HK" altLang="zh-TW" sz="2400" dirty="0">
                          <a:solidFill>
                            <a:schemeClr val="dk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  <a:sym typeface="Arial"/>
                        </a:rPr>
                      </a:br>
                      <a:r>
                        <a:rPr lang="zh-TW" altLang="en-US" sz="2400" dirty="0">
                          <a:solidFill>
                            <a:schemeClr val="dk1"/>
                          </a:solidFill>
                          <a:latin typeface="Segoe UI Light" panose="020B0502040204020203" pitchFamily="34" charset="0"/>
                          <a:ea typeface="Calibri"/>
                          <a:cs typeface="Segoe UI Light" panose="020B0502040204020203" pitchFamily="34" charset="0"/>
                          <a:sym typeface="Calibri"/>
                        </a:rPr>
                        <a:t>遊戲形式平台和即時回饋</a:t>
                      </a:r>
                      <a:endParaRPr lang="en-HK" altLang="zh-TW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>
                    <a:solidFill>
                      <a:schemeClr val="accent6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6" name="Google Shape;266;p17"/>
          <p:cNvSpPr txBox="1">
            <a:spLocks noGrp="1"/>
          </p:cNvSpPr>
          <p:nvPr>
            <p:ph type="sldNum" idx="12"/>
          </p:nvPr>
        </p:nvSpPr>
        <p:spPr>
          <a:xfrm>
            <a:off x="11716283" y="6416171"/>
            <a:ext cx="4066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15</a:t>
            </a:fld>
            <a:endParaRPr/>
          </a:p>
        </p:txBody>
      </p:sp>
      <p:sp>
        <p:nvSpPr>
          <p:cNvPr id="5" name="Google Shape;147;p8">
            <a:extLst>
              <a:ext uri="{FF2B5EF4-FFF2-40B4-BE49-F238E27FC236}">
                <a16:creationId xmlns:a16="http://schemas.microsoft.com/office/drawing/2014/main" id="{04FE4E00-7F2D-4623-8FA9-7C7C399C3894}"/>
              </a:ext>
            </a:extLst>
          </p:cNvPr>
          <p:cNvSpPr txBox="1">
            <a:spLocks/>
          </p:cNvSpPr>
          <p:nvPr/>
        </p:nvSpPr>
        <p:spPr>
          <a:xfrm>
            <a:off x="-5579" y="76704"/>
            <a:ext cx="12191999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lnSpc>
                <a:spcPct val="110000"/>
              </a:lnSpc>
              <a:buSzPts val="4400"/>
            </a:pPr>
            <a:r>
              <a:rPr lang="en-HK" altLang="zh-TW" sz="3600" b="1" dirty="0"/>
              <a:t>Interview Result 1: Online Learning Facilitators and</a:t>
            </a:r>
            <a:r>
              <a:rPr lang="zh-TW" altLang="en-US" sz="3600" b="1" dirty="0"/>
              <a:t> </a:t>
            </a:r>
            <a:r>
              <a:rPr lang="en-HK" altLang="zh-TW" sz="3600" b="1" dirty="0"/>
              <a:t>Difficulties </a:t>
            </a:r>
            <a:endParaRPr lang="en-HK" sz="3600" b="1" dirty="0"/>
          </a:p>
          <a:p>
            <a:pPr lvl="0" algn="ctr">
              <a:lnSpc>
                <a:spcPct val="110000"/>
              </a:lnSpc>
              <a:buSzPts val="4400"/>
            </a:pPr>
            <a:r>
              <a:rPr lang="zh-TW" altLang="en-US" sz="3600" b="1" dirty="0"/>
              <a:t>訪談結果一</a:t>
            </a:r>
            <a:r>
              <a:rPr lang="en-HK" altLang="zh-TW" sz="3600" b="1" dirty="0"/>
              <a:t>: </a:t>
            </a:r>
            <a:r>
              <a:rPr lang="zh-TW" altLang="en-US" sz="3600" b="1" dirty="0"/>
              <a:t>網上學習的有利因素和困難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817EFD-17D5-4C6A-80A8-7E1353278B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124343"/>
              </p:ext>
            </p:extLst>
          </p:nvPr>
        </p:nvGraphicFramePr>
        <p:xfrm>
          <a:off x="6046366" y="1511301"/>
          <a:ext cx="5510328" cy="4853390"/>
        </p:xfrm>
        <a:graphic>
          <a:graphicData uri="http://schemas.openxmlformats.org/drawingml/2006/table">
            <a:tbl>
              <a:tblPr firstRow="1" bandRow="1">
                <a:noFill/>
                <a:tableStyleId>{C0D5054F-4210-4350-98CD-EB187A40AF7B}</a:tableStyleId>
              </a:tblPr>
              <a:tblGrid>
                <a:gridCol w="5510328">
                  <a:extLst>
                    <a:ext uri="{9D8B030D-6E8A-4147-A177-3AD203B41FA5}">
                      <a16:colId xmlns:a16="http://schemas.microsoft.com/office/drawing/2014/main" val="4264849762"/>
                    </a:ext>
                  </a:extLst>
                </a:gridCol>
              </a:tblGrid>
              <a:tr h="4217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Difficulties /</a:t>
                      </a:r>
                      <a:r>
                        <a:rPr lang="en-HK" alt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困難</a:t>
                      </a:r>
                      <a:endParaRPr sz="2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930055"/>
                  </a:ext>
                </a:extLst>
              </a:tr>
              <a:tr h="1091769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dk1"/>
                        </a:buClr>
                        <a:buSzPct val="110000"/>
                        <a:buFont typeface="+mj-lt"/>
                        <a:buAutoNum type="arabicPeriod"/>
                      </a:pPr>
                      <a:r>
                        <a:rPr lang="en-HK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Absence</a:t>
                      </a: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of a classroom atmosphere</a:t>
                      </a:r>
                      <a:br>
                        <a:rPr lang="en-HK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欠缺課</a:t>
                      </a:r>
                      <a:r>
                        <a:rPr lang="zh-TW" alt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堂</a:t>
                      </a: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氣氛</a:t>
                      </a:r>
                      <a:endParaRPr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endParaRPr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420826"/>
                  </a:ext>
                </a:extLst>
              </a:tr>
              <a:tr h="1319428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dk1"/>
                        </a:buClr>
                        <a:buSzPct val="110000"/>
                        <a:buFont typeface="+mj-lt"/>
                        <a:buAutoNum type="arabicPeriod" startAt="2"/>
                      </a:pP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Lack of peer interaction</a:t>
                      </a:r>
                      <a:br>
                        <a:rPr lang="en-HK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欠缺</a:t>
                      </a:r>
                      <a:r>
                        <a:rPr lang="zh-TW" alt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朋輩</a:t>
                      </a: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互動</a:t>
                      </a:r>
                      <a:endParaRPr sz="2400" dirty="0">
                        <a:solidFill>
                          <a:schemeClr val="dk1"/>
                        </a:solidFill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  <a:sym typeface="Calibri"/>
                      </a:endParaRPr>
                    </a:p>
                  </a:txBody>
                  <a:tcPr marL="68575" marR="68575" marT="34300" marB="34300"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420308"/>
                  </a:ext>
                </a:extLst>
              </a:tr>
              <a:tr h="1756493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dk1"/>
                        </a:buClr>
                        <a:buSzPct val="110000"/>
                        <a:buFont typeface="+mj-lt"/>
                        <a:buAutoNum type="arabicPeriod" startAt="3"/>
                      </a:pP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Difficulties memorizing </a:t>
                      </a:r>
                      <a:r>
                        <a:rPr lang="en-US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learned</a:t>
                      </a: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knowledge  </a:t>
                      </a:r>
                      <a:br>
                        <a:rPr lang="en-HK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難以</a:t>
                      </a:r>
                      <a:r>
                        <a:rPr lang="zh-TW" alt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記住獲取的知識</a:t>
                      </a:r>
                      <a:endParaRPr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704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5365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" name="Google Shape;265;p17"/>
          <p:cNvGraphicFramePr/>
          <p:nvPr>
            <p:extLst>
              <p:ext uri="{D42A27DB-BD31-4B8C-83A1-F6EECF244321}">
                <p14:modId xmlns:p14="http://schemas.microsoft.com/office/powerpoint/2010/main" val="3133193847"/>
              </p:ext>
            </p:extLst>
          </p:nvPr>
        </p:nvGraphicFramePr>
        <p:xfrm>
          <a:off x="536037" y="1511301"/>
          <a:ext cx="11180245" cy="5029199"/>
        </p:xfrm>
        <a:graphic>
          <a:graphicData uri="http://schemas.openxmlformats.org/drawingml/2006/table">
            <a:tbl>
              <a:tblPr firstRow="1" bandRow="1">
                <a:noFill/>
                <a:tableStyleId>{C0D5054F-4210-4350-98CD-EB187A40AF7B}</a:tableStyleId>
              </a:tblPr>
              <a:tblGrid>
                <a:gridCol w="3964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5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167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Facilitators</a:t>
                      </a:r>
                      <a:r>
                        <a:rPr lang="en-HK" alt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/</a:t>
                      </a:r>
                      <a:r>
                        <a:rPr lang="en-HK" alt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有利因素</a:t>
                      </a:r>
                      <a:endParaRPr sz="2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Excerpt</a:t>
                      </a:r>
                      <a:r>
                        <a:rPr lang="en-HK" alt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/</a:t>
                      </a:r>
                      <a:r>
                        <a:rPr lang="en-HK" alt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zh-TW" altLang="en-US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摘錄</a:t>
                      </a:r>
                      <a:endParaRPr sz="2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7811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ct val="110000"/>
                        <a:buFont typeface="+mj-lt"/>
                        <a:buAutoNum type="arabicPeriod"/>
                      </a:pP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Showed digital technological ability</a:t>
                      </a:r>
                      <a:br>
                        <a:rPr lang="en-HK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zh-TW" alt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擅長使用科技</a:t>
                      </a:r>
                      <a:endParaRPr lang="en-HK" altLang="zh-TW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“</a:t>
                      </a:r>
                      <a:r>
                        <a:rPr lang="zh-TW" sz="1800" i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He knew well </a:t>
                      </a:r>
                      <a:r>
                        <a:rPr lang="en-US" altLang="zh-TW" sz="1800" i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the</a:t>
                      </a:r>
                      <a:r>
                        <a:rPr lang="zh-TW" sz="1800" i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lesson schedules. He was able to turn on the computer and finish log-in procedures on his own without my help.” (Caregiver)</a:t>
                      </a:r>
                      <a:endParaRPr sz="1800" i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1" indent="0" algn="l" rtl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zh-TW" altLang="en-US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「</a:t>
                      </a:r>
                      <a:r>
                        <a:rPr lang="zh-TW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佢自己都識睇時間去開網上學習。佢而家都熟曬老師話幾點要上堂，佢自己去開電腦，我都唔使理佢，佢自己都入到。</a:t>
                      </a:r>
                      <a:r>
                        <a:rPr lang="zh-TW" altLang="en-US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」（</a:t>
                      </a:r>
                      <a:r>
                        <a:rPr lang="zh-TW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家長</a:t>
                      </a:r>
                      <a:r>
                        <a:rPr lang="zh-TW" altLang="en-US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）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9717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ct val="110000"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n-HK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Game-like platform and immediate feedback </a:t>
                      </a:r>
                      <a:br>
                        <a:rPr lang="en-HK" altLang="zh-TW" sz="2400" dirty="0">
                          <a:solidFill>
                            <a:schemeClr val="dk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  <a:sym typeface="Arial"/>
                        </a:rPr>
                      </a:br>
                      <a:r>
                        <a:rPr lang="zh-TW" altLang="en-US" sz="2400" dirty="0">
                          <a:solidFill>
                            <a:schemeClr val="dk1"/>
                          </a:solidFill>
                          <a:latin typeface="Segoe UI Light" panose="020B0502040204020203" pitchFamily="34" charset="0"/>
                          <a:ea typeface="Calibri"/>
                          <a:cs typeface="Segoe UI Light" panose="020B0502040204020203" pitchFamily="34" charset="0"/>
                          <a:sym typeface="Calibri"/>
                        </a:rPr>
                        <a:t>遊戲形式平台和即時回饋</a:t>
                      </a:r>
                      <a:endParaRPr lang="en-HK" altLang="zh-TW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3200"/>
                        <a:buFont typeface="+mj-lt"/>
                        <a:buNone/>
                      </a:pPr>
                      <a:endParaRPr sz="2400" dirty="0">
                        <a:solidFill>
                          <a:schemeClr val="dk1"/>
                        </a:solidFill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  <a:sym typeface="Calibri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“</a:t>
                      </a:r>
                      <a:r>
                        <a:rPr lang="zh-TW" sz="1800" i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E-class was helpful. He could </a:t>
                      </a:r>
                      <a:r>
                        <a:rPr lang="en-US" altLang="zh-TW" sz="1800" i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complete</a:t>
                      </a:r>
                      <a:r>
                        <a:rPr lang="zh-TW" sz="1800" i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some tasks there, and teachers would mark them. He would check whether he did it correctly or not. </a:t>
                      </a:r>
                      <a:r>
                        <a:rPr lang="en-US" altLang="zh-TW" sz="1800" i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Even though</a:t>
                      </a:r>
                      <a:r>
                        <a:rPr lang="zh-TW" sz="1800" i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there was a time limit, he could finish all the questions. If there were class rankings or grades, he would be more active</a:t>
                      </a: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.” </a:t>
                      </a:r>
                      <a:r>
                        <a:rPr lang="zh-TW" sz="1800" i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(</a:t>
                      </a:r>
                      <a:r>
                        <a:rPr lang="zh-TW" sz="1800" i="1" dirty="0">
                          <a:solidFill>
                            <a:schemeClr val="dk1"/>
                          </a:solidFill>
                          <a:latin typeface="Segoe UI Light" panose="020B0502040204020203" pitchFamily="34" charset="0"/>
                          <a:ea typeface="Calibri"/>
                          <a:cs typeface="Segoe UI Light" panose="020B0502040204020203" pitchFamily="34" charset="0"/>
                          <a:sym typeface="Calibri"/>
                        </a:rPr>
                        <a:t>Caregiver)</a:t>
                      </a:r>
                      <a:endParaRPr sz="1800" i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1" indent="0" algn="l" rtl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zh-TW" altLang="en-US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「</a:t>
                      </a:r>
                      <a:r>
                        <a:rPr lang="zh-TW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E-class時嗰啲都會幫到，入去完成咗某一啲Task，就可以交俾老師改囉。佢會留意自己啱唔啱，因為有限時間，即係唔會做唔完。逢親計時或者計分嗰啲，佢都會做得好啲。</a:t>
                      </a:r>
                      <a:r>
                        <a:rPr lang="zh-TW" altLang="en-US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」（</a:t>
                      </a:r>
                      <a:r>
                        <a:rPr lang="zh-TW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家長</a:t>
                      </a:r>
                      <a:r>
                        <a:rPr lang="zh-TW" altLang="en-US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）</a:t>
                      </a:r>
                      <a:r>
                        <a:rPr lang="zh-TW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endParaRPr sz="1800" i="1" u="none" strike="noStrike" cap="none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6" name="Google Shape;266;p17"/>
          <p:cNvSpPr txBox="1">
            <a:spLocks noGrp="1"/>
          </p:cNvSpPr>
          <p:nvPr>
            <p:ph type="sldNum" idx="12"/>
          </p:nvPr>
        </p:nvSpPr>
        <p:spPr>
          <a:xfrm>
            <a:off x="11716283" y="6416171"/>
            <a:ext cx="4066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16</a:t>
            </a:fld>
            <a:endParaRPr/>
          </a:p>
        </p:txBody>
      </p:sp>
      <p:sp>
        <p:nvSpPr>
          <p:cNvPr id="5" name="Google Shape;147;p8">
            <a:extLst>
              <a:ext uri="{FF2B5EF4-FFF2-40B4-BE49-F238E27FC236}">
                <a16:creationId xmlns:a16="http://schemas.microsoft.com/office/drawing/2014/main" id="{04FE4E00-7F2D-4623-8FA9-7C7C399C3894}"/>
              </a:ext>
            </a:extLst>
          </p:cNvPr>
          <p:cNvSpPr txBox="1">
            <a:spLocks/>
          </p:cNvSpPr>
          <p:nvPr/>
        </p:nvSpPr>
        <p:spPr>
          <a:xfrm>
            <a:off x="-5579" y="76704"/>
            <a:ext cx="12191999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lnSpc>
                <a:spcPct val="110000"/>
              </a:lnSpc>
              <a:buSzPts val="4400"/>
            </a:pPr>
            <a:r>
              <a:rPr lang="en-HK" altLang="zh-TW" sz="4000" b="1" dirty="0"/>
              <a:t>Interview Result 1: Online Learning Facilitators </a:t>
            </a:r>
            <a:endParaRPr lang="en-HK" sz="4000" b="1" dirty="0"/>
          </a:p>
          <a:p>
            <a:pPr lvl="0" algn="ctr">
              <a:lnSpc>
                <a:spcPct val="110000"/>
              </a:lnSpc>
              <a:buSzPts val="4400"/>
            </a:pPr>
            <a:r>
              <a:rPr lang="zh-TW" altLang="en-US" sz="4000" b="1" dirty="0"/>
              <a:t>訪談結果一</a:t>
            </a:r>
            <a:r>
              <a:rPr lang="en-HK" altLang="zh-TW" sz="4000" b="1" dirty="0"/>
              <a:t>: </a:t>
            </a:r>
            <a:r>
              <a:rPr lang="zh-TW" altLang="en-US" sz="4000" b="1" dirty="0"/>
              <a:t>網上學習的有利因素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"/>
          <p:cNvSpPr txBox="1">
            <a:spLocks noGrp="1"/>
          </p:cNvSpPr>
          <p:nvPr>
            <p:ph type="sldNum" idx="12"/>
          </p:nvPr>
        </p:nvSpPr>
        <p:spPr>
          <a:xfrm>
            <a:off x="11716283" y="6416171"/>
            <a:ext cx="4066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17</a:t>
            </a:fld>
            <a:endParaRPr/>
          </a:p>
        </p:txBody>
      </p:sp>
      <p:sp>
        <p:nvSpPr>
          <p:cNvPr id="7" name="Google Shape;147;p8">
            <a:extLst>
              <a:ext uri="{FF2B5EF4-FFF2-40B4-BE49-F238E27FC236}">
                <a16:creationId xmlns:a16="http://schemas.microsoft.com/office/drawing/2014/main" id="{19D301CA-D444-47C3-9A42-A49AD893E9F6}"/>
              </a:ext>
            </a:extLst>
          </p:cNvPr>
          <p:cNvSpPr txBox="1">
            <a:spLocks/>
          </p:cNvSpPr>
          <p:nvPr/>
        </p:nvSpPr>
        <p:spPr>
          <a:xfrm>
            <a:off x="-5579" y="76704"/>
            <a:ext cx="12191999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lnSpc>
                <a:spcPct val="100000"/>
              </a:lnSpc>
              <a:buSzPts val="4400"/>
            </a:pPr>
            <a:r>
              <a:rPr lang="en-HK" altLang="zh-TW" sz="4000" b="1" dirty="0"/>
              <a:t>Interview Result 1: Online Learning Difficulties</a:t>
            </a:r>
            <a:endParaRPr lang="en-HK" sz="4000" b="1" dirty="0"/>
          </a:p>
          <a:p>
            <a:pPr lvl="0" algn="ctr">
              <a:lnSpc>
                <a:spcPct val="100000"/>
              </a:lnSpc>
              <a:buSzPts val="4400"/>
            </a:pPr>
            <a:r>
              <a:rPr lang="zh-TW" altLang="en-US" sz="4000" b="1" dirty="0"/>
              <a:t>訪談結果一</a:t>
            </a:r>
            <a:r>
              <a:rPr lang="en-HK" altLang="zh-TW" sz="4000" b="1" dirty="0"/>
              <a:t>: </a:t>
            </a:r>
            <a:r>
              <a:rPr lang="zh-TW" altLang="en-US" sz="4000" b="1" dirty="0"/>
              <a:t>網上學習的困難</a:t>
            </a:r>
          </a:p>
        </p:txBody>
      </p:sp>
      <p:graphicFrame>
        <p:nvGraphicFramePr>
          <p:cNvPr id="10" name="Google Shape;271;p18">
            <a:extLst>
              <a:ext uri="{FF2B5EF4-FFF2-40B4-BE49-F238E27FC236}">
                <a16:creationId xmlns:a16="http://schemas.microsoft.com/office/drawing/2014/main" id="{09EE7944-3C2D-4F66-B03F-306508266E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7748931"/>
              </p:ext>
            </p:extLst>
          </p:nvPr>
        </p:nvGraphicFramePr>
        <p:xfrm>
          <a:off x="471489" y="1338587"/>
          <a:ext cx="11333518" cy="5497779"/>
        </p:xfrm>
        <a:graphic>
          <a:graphicData uri="http://schemas.openxmlformats.org/drawingml/2006/table">
            <a:tbl>
              <a:tblPr firstRow="1" bandRow="1">
                <a:noFill/>
                <a:tableStyleId>{7420240E-6F95-4EDF-B529-9390346066E8}</a:tableStyleId>
              </a:tblPr>
              <a:tblGrid>
                <a:gridCol w="4003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29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616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Difficulties /</a:t>
                      </a:r>
                      <a:r>
                        <a:rPr lang="en-HK" alt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困難</a:t>
                      </a:r>
                      <a:endParaRPr sz="2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Excerpt</a:t>
                      </a:r>
                      <a:r>
                        <a:rPr lang="en-HK" alt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/</a:t>
                      </a:r>
                      <a:r>
                        <a:rPr lang="en-HK" alt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zh-TW" altLang="en-US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摘錄</a:t>
                      </a:r>
                      <a:endParaRPr sz="2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3068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dk1"/>
                        </a:buClr>
                        <a:buSzPct val="110000"/>
                        <a:buFont typeface="+mj-lt"/>
                        <a:buAutoNum type="arabicPeriod"/>
                      </a:pPr>
                      <a:r>
                        <a:rPr lang="en-HK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Absence</a:t>
                      </a: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of a classroom atmosphere</a:t>
                      </a:r>
                      <a:br>
                        <a:rPr lang="en-HK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欠缺課</a:t>
                      </a:r>
                      <a:r>
                        <a:rPr lang="zh-TW" alt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堂</a:t>
                      </a: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氣氛</a:t>
                      </a:r>
                      <a:endParaRPr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endParaRPr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1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1800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zh-TW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“Continuously reading idioms aloud was very boring. Teachers kept talking. Listening to them was very boring. I seldom raise</a:t>
                      </a:r>
                      <a:r>
                        <a:rPr lang="en-US" altLang="zh-TW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</a:t>
                      </a:r>
                      <a:r>
                        <a:rPr lang="zh-TW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altLang="zh-TW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my </a:t>
                      </a:r>
                      <a:r>
                        <a:rPr lang="zh-TW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hand. I did not want to raise </a:t>
                      </a:r>
                      <a:r>
                        <a:rPr lang="en-US" altLang="zh-TW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my </a:t>
                      </a:r>
                      <a:r>
                        <a:rPr lang="zh-TW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hand because of boredom.” (Student)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1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zh-TW" altLang="en-US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「</a:t>
                      </a:r>
                      <a:r>
                        <a:rPr lang="zh-TW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係咁喺度讀成語，讀到悶到死。老師就咁講，聽到悶到死。就算有得參與，都會覺得好悶。我哋會舉手答問題。</a:t>
                      </a:r>
                      <a:r>
                        <a:rPr lang="zh-TW" altLang="en-US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」（</a:t>
                      </a:r>
                      <a:r>
                        <a:rPr lang="zh-TW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學生</a:t>
                      </a:r>
                      <a:r>
                        <a:rPr lang="zh-TW" altLang="en-US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）</a:t>
                      </a:r>
                      <a:endParaRPr sz="1800" i="1" u="none" strike="noStrike" cap="none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8693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dk1"/>
                        </a:buClr>
                        <a:buSzPct val="110000"/>
                        <a:buFont typeface="+mj-lt"/>
                        <a:buAutoNum type="arabicPeriod" startAt="2"/>
                      </a:pP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Lack of peer interaction</a:t>
                      </a:r>
                      <a:br>
                        <a:rPr lang="en-HK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欠缺</a:t>
                      </a:r>
                      <a:r>
                        <a:rPr lang="zh-TW" alt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朋輩</a:t>
                      </a: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互動</a:t>
                      </a:r>
                      <a:endParaRPr sz="2400" dirty="0">
                        <a:solidFill>
                          <a:schemeClr val="dk1"/>
                        </a:solidFill>
                        <a:latin typeface="Segoe UI Light" panose="020B0502040204020203" pitchFamily="34" charset="0"/>
                        <a:ea typeface="Calibri"/>
                        <a:cs typeface="Segoe UI Light" panose="020B0502040204020203" pitchFamily="34" charset="0"/>
                        <a:sym typeface="Calibri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1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zh-TW" sz="1800" i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“I was more alone, and </a:t>
                      </a:r>
                      <a:r>
                        <a:rPr lang="en-US" altLang="zh-TW" sz="1800" i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the online classes were more </a:t>
                      </a:r>
                      <a:r>
                        <a:rPr lang="zh-TW" sz="1800" i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boring. When we had face-to-face classes, the classroom would be noisier, and I would not feel bored.” (Student)</a:t>
                      </a:r>
                      <a:endParaRPr sz="1800" i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1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zh-TW" altLang="en-US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「</a:t>
                      </a:r>
                      <a:r>
                        <a:rPr lang="zh-TW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係比較自己一個，都會比較悶，因為自己一個。平時返學嘅話課室會嘈啲，就唔會覺得咁悶。</a:t>
                      </a:r>
                      <a:r>
                        <a:rPr lang="zh-TW" altLang="en-US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」（</a:t>
                      </a:r>
                      <a:r>
                        <a:rPr lang="zh-TW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學生</a:t>
                      </a:r>
                      <a:r>
                        <a:rPr lang="zh-TW" altLang="en-US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）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4784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dk1"/>
                        </a:buClr>
                        <a:buSzPct val="110000"/>
                        <a:buFont typeface="+mj-lt"/>
                        <a:buAutoNum type="arabicPeriod" startAt="3"/>
                      </a:pP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Difficulties memorizing </a:t>
                      </a:r>
                      <a:r>
                        <a:rPr lang="en-US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learned</a:t>
                      </a: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knowledge  </a:t>
                      </a:r>
                      <a:br>
                        <a:rPr lang="en-HK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難以</a:t>
                      </a:r>
                      <a:r>
                        <a:rPr lang="zh-TW" alt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記住獲取的知識</a:t>
                      </a:r>
                      <a:endParaRPr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1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zh-TW" sz="1800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“</a:t>
                      </a:r>
                      <a:r>
                        <a:rPr lang="en-US" altLang="zh-TW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When</a:t>
                      </a:r>
                      <a:r>
                        <a:rPr lang="zh-TW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we used Zoom for learning, it would be hard to remember things because we might not be able to remember what we had covered since we seldom wrote notes.” (Student)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1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zh-TW" altLang="en-US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「</a:t>
                      </a:r>
                      <a:r>
                        <a:rPr lang="zh-TW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網上學習如果係用zoom</a:t>
                      </a:r>
                      <a:r>
                        <a:rPr lang="zh-TW" altLang="en-US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，</a:t>
                      </a:r>
                      <a:r>
                        <a:rPr lang="zh-TW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就會記得差啲。因為講完都可能唔記得。因為好少會寫返啲筆記出嚟。</a:t>
                      </a:r>
                      <a:r>
                        <a:rPr lang="zh-TW" altLang="en-US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」（</a:t>
                      </a:r>
                      <a:r>
                        <a:rPr lang="zh-TW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學生</a:t>
                      </a:r>
                      <a:r>
                        <a:rPr lang="zh-TW" altLang="en-US" sz="1800" i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）</a:t>
                      </a:r>
                      <a:endParaRPr sz="1800" i="1" u="none" strike="noStrike" cap="none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"/>
          <p:cNvSpPr txBox="1">
            <a:spLocks noGrp="1"/>
          </p:cNvSpPr>
          <p:nvPr>
            <p:ph type="sldNum" idx="12"/>
          </p:nvPr>
        </p:nvSpPr>
        <p:spPr>
          <a:xfrm>
            <a:off x="11316929" y="6297356"/>
            <a:ext cx="7447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18</a:t>
            </a:fld>
            <a:endParaRPr/>
          </a:p>
        </p:txBody>
      </p:sp>
      <p:graphicFrame>
        <p:nvGraphicFramePr>
          <p:cNvPr id="280" name="Google Shape;280;p19"/>
          <p:cNvGraphicFramePr/>
          <p:nvPr>
            <p:extLst>
              <p:ext uri="{D42A27DB-BD31-4B8C-83A1-F6EECF244321}">
                <p14:modId xmlns:p14="http://schemas.microsoft.com/office/powerpoint/2010/main" val="955014141"/>
              </p:ext>
            </p:extLst>
          </p:nvPr>
        </p:nvGraphicFramePr>
        <p:xfrm>
          <a:off x="336000" y="1704645"/>
          <a:ext cx="2880000" cy="4520845"/>
        </p:xfrm>
        <a:graphic>
          <a:graphicData uri="http://schemas.openxmlformats.org/drawingml/2006/table">
            <a:tbl>
              <a:tblPr firstRow="1" bandRow="1">
                <a:noFill/>
                <a:tableStyleId>{C0D5054F-4210-4350-98CD-EB187A40AF7B}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6720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ADHD</a:t>
                      </a:r>
                      <a:endParaRPr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專注力不足/</a:t>
                      </a:r>
                      <a:endParaRPr lang="en-HK" altLang="zh-TW" sz="2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過度活躍症 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36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Difficulties</a:t>
                      </a:r>
                      <a:br>
                        <a:rPr lang="en-HK" altLang="zh-TW" sz="2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zh-TW" sz="2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staying focused during lessons</a:t>
                      </a:r>
                      <a:endParaRPr sz="2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altLang="en-US" sz="2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難以專心上課</a:t>
                      </a:r>
                      <a:endParaRPr sz="2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1" name="Google Shape;281;p19"/>
          <p:cNvGraphicFramePr/>
          <p:nvPr>
            <p:extLst>
              <p:ext uri="{D42A27DB-BD31-4B8C-83A1-F6EECF244321}">
                <p14:modId xmlns:p14="http://schemas.microsoft.com/office/powerpoint/2010/main" val="414777528"/>
              </p:ext>
            </p:extLst>
          </p:nvPr>
        </p:nvGraphicFramePr>
        <p:xfrm>
          <a:off x="8976000" y="1694789"/>
          <a:ext cx="2880000" cy="4529836"/>
        </p:xfrm>
        <a:graphic>
          <a:graphicData uri="http://schemas.openxmlformats.org/drawingml/2006/table">
            <a:tbl>
              <a:tblPr firstRow="1" bandRow="1">
                <a:noFill/>
                <a:tableStyleId>{4EF9DD3B-7713-4C40-A0F1-7AB596C79F20}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625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altLang="zh-TW" sz="2800" b="1" i="0" u="none" strike="noStrike" cap="none" dirty="0">
                          <a:solidFill>
                            <a:schemeClr val="lt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  <a:sym typeface="Arial"/>
                        </a:rPr>
                        <a:t>SLI</a:t>
                      </a:r>
                      <a:endParaRPr sz="2800" b="1" i="0" u="none" strike="noStrike" cap="none" dirty="0">
                        <a:solidFill>
                          <a:schemeClr val="lt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dirty="0"/>
                        <a:t>言語障礙</a:t>
                      </a:r>
                      <a:endParaRPr sz="2800" dirty="0"/>
                    </a:p>
                  </a:txBody>
                  <a:tcPr marL="91450" marR="91450" marT="45725" marB="457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728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Difficulties expressing ideas  </a:t>
                      </a:r>
                      <a:endParaRPr sz="2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altLang="en-US" sz="2600" b="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難以表達想法</a:t>
                      </a:r>
                      <a:endParaRPr sz="2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2" name="Google Shape;282;p19"/>
          <p:cNvGraphicFramePr/>
          <p:nvPr>
            <p:extLst>
              <p:ext uri="{D42A27DB-BD31-4B8C-83A1-F6EECF244321}">
                <p14:modId xmlns:p14="http://schemas.microsoft.com/office/powerpoint/2010/main" val="709788563"/>
              </p:ext>
            </p:extLst>
          </p:nvPr>
        </p:nvGraphicFramePr>
        <p:xfrm>
          <a:off x="6096000" y="1707376"/>
          <a:ext cx="2880000" cy="4529836"/>
        </p:xfrm>
        <a:graphic>
          <a:graphicData uri="http://schemas.openxmlformats.org/drawingml/2006/table">
            <a:tbl>
              <a:tblPr firstRow="1" bandRow="1">
                <a:noFill/>
                <a:tableStyleId>{F17931E1-4B40-40AD-BCF8-96E21977686F}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573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SpLD</a:t>
                      </a:r>
                      <a:endParaRPr sz="2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altLang="en-US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特殊學習困難</a:t>
                      </a:r>
                      <a:endParaRPr sz="2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246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Difficulties practi</a:t>
                      </a:r>
                      <a:r>
                        <a:rPr lang="en-HK" altLang="zh-TW" sz="2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</a:t>
                      </a:r>
                      <a:r>
                        <a:rPr lang="zh-TW" sz="2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ing </a:t>
                      </a:r>
                      <a:r>
                        <a:rPr lang="en-HK" altLang="zh-TW" sz="2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writing</a:t>
                      </a:r>
                      <a:r>
                        <a:rPr lang="zh-TW" sz="2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skills </a:t>
                      </a:r>
                      <a:endParaRPr sz="2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altLang="en-US" sz="2600" b="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難以練習書寫技巧</a:t>
                      </a:r>
                      <a:endParaRPr sz="2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3" name="Google Shape;283;p19"/>
          <p:cNvGraphicFramePr/>
          <p:nvPr>
            <p:extLst>
              <p:ext uri="{D42A27DB-BD31-4B8C-83A1-F6EECF244321}">
                <p14:modId xmlns:p14="http://schemas.microsoft.com/office/powerpoint/2010/main" val="825124629"/>
              </p:ext>
            </p:extLst>
          </p:nvPr>
        </p:nvGraphicFramePr>
        <p:xfrm>
          <a:off x="3216000" y="1704645"/>
          <a:ext cx="2880000" cy="4532567"/>
        </p:xfrm>
        <a:graphic>
          <a:graphicData uri="http://schemas.openxmlformats.org/drawingml/2006/table">
            <a:tbl>
              <a:tblPr firstRow="1" lastCol="1" bandRow="1">
                <a:noFill/>
                <a:tableStyleId>{249EEE42-A40D-400B-AF79-72CFA1301A2E}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6248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ASD</a:t>
                      </a:r>
                      <a:endParaRPr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自閉症譜系障礙</a:t>
                      </a:r>
                      <a:endParaRPr sz="2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0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600" b="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Difficulties learning social skills</a:t>
                      </a:r>
                      <a:endParaRPr lang="en-HK" altLang="zh-TW" sz="2600" b="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altLang="en-US" sz="2600" b="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難以學習社交技巧</a:t>
                      </a:r>
                      <a:endParaRPr sz="2600" b="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C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147;p8">
            <a:extLst>
              <a:ext uri="{FF2B5EF4-FFF2-40B4-BE49-F238E27FC236}">
                <a16:creationId xmlns:a16="http://schemas.microsoft.com/office/drawing/2014/main" id="{ADD8F51F-7E60-455F-97CA-7B6197D99660}"/>
              </a:ext>
            </a:extLst>
          </p:cNvPr>
          <p:cNvSpPr txBox="1">
            <a:spLocks/>
          </p:cNvSpPr>
          <p:nvPr/>
        </p:nvSpPr>
        <p:spPr>
          <a:xfrm>
            <a:off x="-5579" y="76704"/>
            <a:ext cx="12191999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SzPts val="4400"/>
            </a:pPr>
            <a:r>
              <a:rPr lang="en-HK" altLang="zh-TW" sz="4000" b="1" dirty="0"/>
              <a:t>Interview Result 2: Specific Difficulties of SEN Subtypes</a:t>
            </a:r>
            <a:br>
              <a:rPr lang="en-HK" altLang="zh-TW" sz="4000" b="1" dirty="0"/>
            </a:br>
            <a:r>
              <a:rPr lang="zh-TW" altLang="en-US" sz="4000" b="1" dirty="0"/>
              <a:t>訪談結果二</a:t>
            </a:r>
            <a:r>
              <a:rPr lang="en-US" altLang="zh-TW" sz="4000" b="1" dirty="0"/>
              <a:t>: </a:t>
            </a:r>
            <a:r>
              <a:rPr lang="zh-TW" altLang="en-US" sz="4000" b="1" dirty="0"/>
              <a:t>有不同特殊教需要的學生面對的困難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BAB2A-91A6-4457-AC22-95CF91BFE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310"/>
            <a:ext cx="10515600" cy="763587"/>
          </a:xfrm>
        </p:spPr>
        <p:txBody>
          <a:bodyPr>
            <a:normAutofit/>
          </a:bodyPr>
          <a:lstStyle/>
          <a:p>
            <a:pPr algn="ctr"/>
            <a:r>
              <a:rPr lang="en-HK" b="1" dirty="0"/>
              <a:t>Summary of Results / </a:t>
            </a:r>
            <a:r>
              <a:rPr lang="zh-TW" altLang="en-US" b="1" dirty="0"/>
              <a:t>研究總結</a:t>
            </a:r>
            <a:endParaRPr lang="en-HK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093A4-8898-416D-9DAB-FF7C7F3DC7E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02548" y="6310312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19</a:t>
            </a:fld>
            <a:endParaRPr lang="zh-TW" altLang="en-US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E3650461-F246-4004-B7A2-CD2EAF54E64B}"/>
              </a:ext>
            </a:extLst>
          </p:cNvPr>
          <p:cNvSpPr/>
          <p:nvPr/>
        </p:nvSpPr>
        <p:spPr>
          <a:xfrm>
            <a:off x="1325367" y="1460500"/>
            <a:ext cx="10620382" cy="2093608"/>
          </a:xfrm>
          <a:prstGeom prst="round2Diag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HK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A9D9EDF2-1438-4C84-B1EB-5A979EB20594}"/>
              </a:ext>
            </a:extLst>
          </p:cNvPr>
          <p:cNvSpPr/>
          <p:nvPr/>
        </p:nvSpPr>
        <p:spPr>
          <a:xfrm>
            <a:off x="1325367" y="3988103"/>
            <a:ext cx="10620382" cy="2328855"/>
          </a:xfrm>
          <a:prstGeom prst="round2Diag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HK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95CD15-65D8-4732-AB5E-B9777E632EFE}"/>
              </a:ext>
            </a:extLst>
          </p:cNvPr>
          <p:cNvSpPr/>
          <p:nvPr/>
        </p:nvSpPr>
        <p:spPr>
          <a:xfrm>
            <a:off x="1654139" y="1517688"/>
            <a:ext cx="9998015" cy="2028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</a:pPr>
            <a:r>
              <a:rPr lang="en-HK" sz="28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Relative to TD</a:t>
            </a:r>
            <a:r>
              <a:rPr lang="zh-TW" altLang="en-US" sz="28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</a:t>
            </a:r>
            <a:r>
              <a:rPr lang="en-HK" altLang="zh-TW" sz="28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students, </a:t>
            </a:r>
            <a:r>
              <a:rPr lang="en-HK" sz="28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SEN students showed higher</a:t>
            </a:r>
            <a:r>
              <a:rPr lang="zh-TW" altLang="en-US" sz="28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</a:t>
            </a:r>
            <a:r>
              <a:rPr lang="en-HK" altLang="zh-TW" sz="28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anxiety and lower online learning effectiveness</a:t>
            </a:r>
            <a:endParaRPr lang="en-HK" sz="2800" dirty="0">
              <a:solidFill>
                <a:schemeClr val="dk1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  <a:p>
            <a:pPr lvl="0">
              <a:lnSpc>
                <a:spcPct val="110000"/>
              </a:lnSpc>
              <a:buClr>
                <a:schemeClr val="dk1"/>
              </a:buClr>
              <a:buSzPts val="2400"/>
            </a:pPr>
            <a:r>
              <a:rPr lang="zh-TW" altLang="en-US" sz="28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相對於一般發展學生，有特殊教育需要的學生較焦慮及有較低的學習體驗和成效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4F605B-DADF-49A8-895F-EA6AF5A36585}"/>
              </a:ext>
            </a:extLst>
          </p:cNvPr>
          <p:cNvSpPr/>
          <p:nvPr/>
        </p:nvSpPr>
        <p:spPr>
          <a:xfrm>
            <a:off x="246251" y="1593530"/>
            <a:ext cx="749300" cy="76200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DD85E3-07B2-49E5-8A54-FC2F1F3CBACC}"/>
              </a:ext>
            </a:extLst>
          </p:cNvPr>
          <p:cNvSpPr txBox="1"/>
          <p:nvPr/>
        </p:nvSpPr>
        <p:spPr>
          <a:xfrm>
            <a:off x="436751" y="1618930"/>
            <a:ext cx="5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4000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B3E53D-EA0B-4DDD-A2B5-9502838FD56D}"/>
              </a:ext>
            </a:extLst>
          </p:cNvPr>
          <p:cNvSpPr/>
          <p:nvPr/>
        </p:nvSpPr>
        <p:spPr>
          <a:xfrm>
            <a:off x="246251" y="4018926"/>
            <a:ext cx="749300" cy="76200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420D5E-8D7D-4FC4-9DEB-AA798B8EC3AC}"/>
              </a:ext>
            </a:extLst>
          </p:cNvPr>
          <p:cNvSpPr txBox="1"/>
          <p:nvPr/>
        </p:nvSpPr>
        <p:spPr>
          <a:xfrm>
            <a:off x="436751" y="4044326"/>
            <a:ext cx="5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4000" dirty="0"/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90EBFE-2B3F-46DF-931E-6F89155D8E1D}"/>
              </a:ext>
            </a:extLst>
          </p:cNvPr>
          <p:cNvSpPr/>
          <p:nvPr/>
        </p:nvSpPr>
        <p:spPr>
          <a:xfrm>
            <a:off x="1582222" y="4096259"/>
            <a:ext cx="10291608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</a:pPr>
            <a:r>
              <a:rPr lang="en-HK" sz="28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Different subtypes of SEN students (ASD and ADHD</a:t>
            </a:r>
            <a:r>
              <a:rPr lang="zh-TW" altLang="en-US" sz="28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</a:t>
            </a:r>
            <a:r>
              <a:rPr lang="en-HK" altLang="zh-TW" sz="28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in particular)</a:t>
            </a:r>
            <a:r>
              <a:rPr lang="zh-TW" altLang="en-US" sz="28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</a:t>
            </a:r>
            <a:r>
              <a:rPr lang="en-HK" sz="28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exhibited</a:t>
            </a:r>
            <a:r>
              <a:rPr lang="zh-TW" altLang="en-US" sz="28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</a:t>
            </a:r>
            <a:r>
              <a:rPr lang="en-HK" altLang="zh-TW" sz="28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specific</a:t>
            </a:r>
            <a:r>
              <a:rPr lang="zh-TW" altLang="en-US" sz="28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</a:t>
            </a:r>
            <a:r>
              <a:rPr lang="en-HK" altLang="zh-TW" sz="28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difficulties during online learning</a:t>
            </a:r>
          </a:p>
          <a:p>
            <a:pPr lv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</a:pPr>
            <a:r>
              <a:rPr lang="zh-TW" altLang="en-US" sz="28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在網上學習期間，有不同特殊教育需要的學生（特別是有自閉症譜系障礙和專注力不足</a:t>
            </a:r>
            <a:r>
              <a:rPr lang="en-US" altLang="zh-TW" sz="28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/</a:t>
            </a:r>
            <a:r>
              <a:rPr lang="zh-TW" altLang="en-US" sz="28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過度活躍症的學生）表現出不一樣的困難</a:t>
            </a:r>
            <a:endParaRPr lang="en-HK" altLang="zh-TW" sz="2800" dirty="0">
              <a:solidFill>
                <a:schemeClr val="dk1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5440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782682" y="2721454"/>
            <a:ext cx="10626627" cy="86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HK" altLang="zh-TW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“E-Inclusion: </a:t>
            </a:r>
            <a:r>
              <a:rPr lang="zh-TW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Creating a Barrier-Free Online Learning Environment </a:t>
            </a:r>
            <a:br>
              <a:rPr lang="en-HK" altLang="zh-TW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zh-TW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for Primary School Students with Special Educational Needs in Hong Kong</a:t>
            </a:r>
            <a:r>
              <a:rPr lang="en-HK" altLang="zh-TW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”</a:t>
            </a:r>
            <a:endParaRPr sz="26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2960" y="4772553"/>
            <a:ext cx="1826073" cy="160990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469151" y="1443976"/>
            <a:ext cx="11253690" cy="120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zh-TW" altLang="en-US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「</a:t>
            </a:r>
            <a:r>
              <a:rPr lang="zh-TW" alt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數碼共融</a:t>
            </a:r>
            <a:r>
              <a:rPr lang="en-HK" altLang="zh-TW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zh-TW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為</a:t>
            </a:r>
            <a:r>
              <a:rPr lang="zh-TW" alt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有特殊教育需要的</a:t>
            </a:r>
            <a:r>
              <a:rPr lang="zh-TW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香港小學生營造無障礙的網上學習環境</a:t>
            </a:r>
            <a:r>
              <a:rPr lang="zh-TW" altLang="en-US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」</a:t>
            </a:r>
            <a:r>
              <a:rPr lang="zh-TW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研究</a:t>
            </a:r>
            <a:endParaRPr sz="36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4087583" y="6396376"/>
            <a:ext cx="401682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i="0" u="none" strike="noStrike" cap="none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https://slrlab.edu.hku.hk</a:t>
            </a:r>
            <a:endParaRPr sz="2000" b="1" dirty="0">
              <a:solidFill>
                <a:schemeClr val="dk1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3170022" y="3777351"/>
            <a:ext cx="585194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Professor Shelley Xiuli Tong</a:t>
            </a:r>
            <a:r>
              <a:rPr lang="en-HK" altLang="zh-TW" sz="20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</a:t>
            </a:r>
            <a:r>
              <a:rPr lang="zh-TW" sz="20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/</a:t>
            </a:r>
            <a:r>
              <a:rPr lang="en-HK" altLang="zh-TW" sz="20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</a:t>
            </a:r>
            <a:r>
              <a:rPr lang="zh-TW" sz="20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佟秀麗教授</a:t>
            </a:r>
            <a:endParaRPr sz="2000" dirty="0">
              <a:solidFill>
                <a:schemeClr val="dk1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Faculty of Education</a:t>
            </a:r>
            <a:r>
              <a:rPr lang="en-HK" altLang="zh-TW" sz="20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</a:t>
            </a:r>
            <a:r>
              <a:rPr lang="zh-TW" sz="20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/</a:t>
            </a:r>
            <a:r>
              <a:rPr lang="en-HK" altLang="zh-TW" sz="20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</a:t>
            </a:r>
            <a:r>
              <a:rPr lang="zh-TW" sz="20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教育學院</a:t>
            </a:r>
            <a:endParaRPr sz="2000" dirty="0">
              <a:solidFill>
                <a:schemeClr val="dk1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The University of Hong Kong</a:t>
            </a:r>
            <a:r>
              <a:rPr lang="en-HK" altLang="zh-TW" sz="20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</a:t>
            </a:r>
            <a:r>
              <a:rPr lang="zh-TW" sz="20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/</a:t>
            </a:r>
            <a:r>
              <a:rPr lang="en-HK" altLang="zh-TW" sz="20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</a:t>
            </a:r>
            <a:r>
              <a:rPr lang="zh-TW" sz="20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香港大學</a:t>
            </a:r>
            <a:endParaRPr sz="2000" dirty="0">
              <a:solidFill>
                <a:schemeClr val="dk1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87EDFE0-B845-4B4F-ABEE-21BCD1B48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914" y="120625"/>
            <a:ext cx="2901634" cy="669196"/>
          </a:xfrm>
          <a:prstGeom prst="rect">
            <a:avLst/>
          </a:prstGeom>
        </p:spPr>
      </p:pic>
      <p:pic>
        <p:nvPicPr>
          <p:cNvPr id="10" name="圖片 2">
            <a:extLst>
              <a:ext uri="{FF2B5EF4-FFF2-40B4-BE49-F238E27FC236}">
                <a16:creationId xmlns:a16="http://schemas.microsoft.com/office/drawing/2014/main" id="{B4A27CA1-C996-4563-8008-930FD9A06F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00" y="195185"/>
            <a:ext cx="2560929" cy="5821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0"/>
          <p:cNvPicPr preferRelativeResize="0"/>
          <p:nvPr/>
        </p:nvPicPr>
        <p:blipFill rotWithShape="1">
          <a:blip r:embed="rId3">
            <a:alphaModFix/>
          </a:blip>
          <a:srcRect l="8722" t="18866" r="11373" b="11987"/>
          <a:stretch/>
        </p:blipFill>
        <p:spPr>
          <a:xfrm>
            <a:off x="9452643" y="211232"/>
            <a:ext cx="2415723" cy="256030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0"/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109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zh-TW" b="1" dirty="0"/>
              <a:t>Recommendations</a:t>
            </a:r>
            <a:r>
              <a:rPr lang="en-HK" altLang="zh-TW" b="1" dirty="0"/>
              <a:t> </a:t>
            </a:r>
            <a:r>
              <a:rPr lang="zh-TW" b="1" dirty="0"/>
              <a:t>/</a:t>
            </a:r>
            <a:r>
              <a:rPr lang="en-HK" altLang="zh-TW" b="1" dirty="0"/>
              <a:t> </a:t>
            </a:r>
            <a:r>
              <a:rPr lang="zh-TW" b="1" dirty="0"/>
              <a:t>建議</a:t>
            </a:r>
            <a:endParaRPr b="1" dirty="0"/>
          </a:p>
        </p:txBody>
      </p:sp>
      <p:sp>
        <p:nvSpPr>
          <p:cNvPr id="290" name="Google Shape;290;p20"/>
          <p:cNvSpPr txBox="1">
            <a:spLocks noGrp="1"/>
          </p:cNvSpPr>
          <p:nvPr>
            <p:ph type="sldNum" idx="12"/>
          </p:nvPr>
        </p:nvSpPr>
        <p:spPr>
          <a:xfrm>
            <a:off x="11685951" y="6307189"/>
            <a:ext cx="4498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20</a:t>
            </a:fld>
            <a:endParaRPr/>
          </a:p>
        </p:txBody>
      </p:sp>
      <p:sp>
        <p:nvSpPr>
          <p:cNvPr id="291" name="Google Shape;291;p20"/>
          <p:cNvSpPr/>
          <p:nvPr/>
        </p:nvSpPr>
        <p:spPr>
          <a:xfrm>
            <a:off x="51512" y="885254"/>
            <a:ext cx="9077497" cy="1886281"/>
          </a:xfrm>
          <a:prstGeom prst="roundRect">
            <a:avLst>
              <a:gd name="adj" fmla="val 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>
            <a:solidFill>
              <a:srgbClr val="4BD6E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1714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0"/>
          <p:cNvSpPr txBox="1"/>
          <p:nvPr/>
        </p:nvSpPr>
        <p:spPr>
          <a:xfrm>
            <a:off x="65277" y="909899"/>
            <a:ext cx="8944002" cy="186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1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Government </a:t>
            </a:r>
            <a:r>
              <a:rPr lang="ja-JP" altLang="en-US" sz="21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政府</a:t>
            </a:r>
            <a:endParaRPr lang="en-HK" altLang="zh-TW" sz="2100" b="1" dirty="0">
              <a:solidFill>
                <a:schemeClr val="dk1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HK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Increase resources for development of advanced digital learning platforms</a:t>
            </a:r>
          </a:p>
          <a:p>
            <a: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HK" altLang="zh-TW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     </a:t>
            </a:r>
            <a:r>
              <a:rPr lang="zh-TW" altLang="en-US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增撥資源以開發先進的數位學習平台</a:t>
            </a:r>
            <a:endParaRPr lang="en-HK" sz="2100" dirty="0">
              <a:solidFill>
                <a:schemeClr val="dk1"/>
              </a:solidFill>
              <a:latin typeface="Segoe UI Light" panose="020B0502040204020203" pitchFamily="34" charset="0"/>
              <a:ea typeface="PMingLiU"/>
              <a:cs typeface="Segoe UI Light" panose="020B0502040204020203" pitchFamily="34" charset="0"/>
              <a:sym typeface="Calibri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HK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Organize inter-school conferences and professional training workshops</a:t>
            </a:r>
          </a:p>
          <a:p>
            <a: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HK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     </a:t>
            </a:r>
            <a:r>
              <a:rPr lang="zh-TW" altLang="en-US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舉辦校際會議及專業培訓工作坊</a:t>
            </a:r>
            <a:endParaRPr lang="en-HK" sz="2100" dirty="0">
              <a:solidFill>
                <a:schemeClr val="dk1"/>
              </a:solidFill>
              <a:latin typeface="Segoe UI Light" panose="020B0502040204020203" pitchFamily="34" charset="0"/>
              <a:ea typeface="PMingLiU"/>
              <a:cs typeface="Segoe UI Light" panose="020B0502040204020203" pitchFamily="34" charset="0"/>
              <a:sym typeface="PMingLiU"/>
            </a:endParaRPr>
          </a:p>
        </p:txBody>
      </p:sp>
      <p:sp>
        <p:nvSpPr>
          <p:cNvPr id="296" name="Google Shape;296;p20"/>
          <p:cNvSpPr txBox="1"/>
          <p:nvPr/>
        </p:nvSpPr>
        <p:spPr>
          <a:xfrm>
            <a:off x="9290893" y="3096057"/>
            <a:ext cx="2720219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zh-TW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Integrated Game-Based </a:t>
            </a:r>
            <a:r>
              <a:rPr lang="zh-TW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Assessment and </a:t>
            </a:r>
            <a:r>
              <a:rPr lang="en-US" altLang="zh-TW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Interface</a:t>
            </a:r>
            <a:endParaRPr lang="zh-TW" altLang="en-US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dirty="0">
                <a:solidFill>
                  <a:schemeClr val="dk1"/>
                </a:solidFill>
                <a:latin typeface="PMingLiU"/>
                <a:ea typeface="PMingLiU"/>
                <a:cs typeface="PMingLiU"/>
                <a:sym typeface="PMingLiU"/>
              </a:rPr>
              <a:t>具網絡遊戲形式的跨學科評估和學習平台</a:t>
            </a:r>
          </a:p>
        </p:txBody>
      </p:sp>
      <p:sp>
        <p:nvSpPr>
          <p:cNvPr id="303" name="Google Shape;303;p20"/>
          <p:cNvSpPr txBox="1"/>
          <p:nvPr/>
        </p:nvSpPr>
        <p:spPr>
          <a:xfrm>
            <a:off x="9050245" y="2690892"/>
            <a:ext cx="3220518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zh-TW" sz="1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zh-TW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ntegrated </a:t>
            </a:r>
            <a:r>
              <a:rPr lang="zh-TW" sz="1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zh-TW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yslexic </a:t>
            </a:r>
            <a:r>
              <a:rPr lang="zh-TW" sz="1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zh-TW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nterface </a:t>
            </a:r>
            <a:r>
              <a:rPr lang="zh-TW" sz="1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zh-TW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esign</a:t>
            </a:r>
            <a:endParaRPr sz="1500" dirty="0"/>
          </a:p>
        </p:txBody>
      </p:sp>
      <p:sp>
        <p:nvSpPr>
          <p:cNvPr id="4" name="Google Shape;291;p20">
            <a:extLst>
              <a:ext uri="{FF2B5EF4-FFF2-40B4-BE49-F238E27FC236}">
                <a16:creationId xmlns:a16="http://schemas.microsoft.com/office/drawing/2014/main" id="{C709889E-1175-DC7C-DED4-F4EF796AF1FC}"/>
              </a:ext>
            </a:extLst>
          </p:cNvPr>
          <p:cNvSpPr/>
          <p:nvPr/>
        </p:nvSpPr>
        <p:spPr>
          <a:xfrm>
            <a:off x="51513" y="2853576"/>
            <a:ext cx="9077498" cy="1809708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solidFill>
              <a:srgbClr val="4BD6E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1714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95;p20">
            <a:extLst>
              <a:ext uri="{FF2B5EF4-FFF2-40B4-BE49-F238E27FC236}">
                <a16:creationId xmlns:a16="http://schemas.microsoft.com/office/drawing/2014/main" id="{4F2F116D-5F13-CD9F-B3BC-756459705CD0}"/>
              </a:ext>
            </a:extLst>
          </p:cNvPr>
          <p:cNvSpPr txBox="1"/>
          <p:nvPr/>
        </p:nvSpPr>
        <p:spPr>
          <a:xfrm>
            <a:off x="51512" y="2853576"/>
            <a:ext cx="9239381" cy="186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1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Schools </a:t>
            </a:r>
            <a:r>
              <a:rPr lang="ja-JP" altLang="en-US" sz="21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學校</a:t>
            </a:r>
            <a:endParaRPr lang="en-HK" altLang="zh-TW" sz="2100" b="1" dirty="0">
              <a:solidFill>
                <a:schemeClr val="dk1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U</a:t>
            </a:r>
            <a:r>
              <a:rPr lang="en-HK" sz="2100" dirty="0" err="1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tilize</a:t>
            </a:r>
            <a:r>
              <a:rPr lang="zh-TW" altLang="en-US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 </a:t>
            </a:r>
            <a:r>
              <a:rPr lang="en-US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online assessment and learning platforms </a:t>
            </a:r>
            <a:br>
              <a:rPr lang="en-US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</a:br>
            <a:r>
              <a:rPr lang="zh-TW" altLang="en-US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採用網上評估和學習平台</a:t>
            </a:r>
            <a:endParaRPr lang="en-HK" sz="2100" dirty="0">
              <a:solidFill>
                <a:schemeClr val="dk1"/>
              </a:solidFill>
              <a:latin typeface="Segoe UI Light" panose="020B0502040204020203" pitchFamily="34" charset="0"/>
              <a:ea typeface="PMingLiU"/>
              <a:cs typeface="Segoe UI Light" panose="020B0502040204020203" pitchFamily="34" charset="0"/>
              <a:sym typeface="Calibri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Provide systematic training to teachers and supporting networks for students</a:t>
            </a:r>
          </a:p>
          <a:p>
            <a: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HK" altLang="zh-TW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     </a:t>
            </a:r>
            <a:r>
              <a:rPr lang="zh-TW" altLang="en-US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為老師提供系統化訓練及為學生提供支援網絡</a:t>
            </a:r>
            <a:endParaRPr lang="en-HK" sz="2100" dirty="0">
              <a:solidFill>
                <a:schemeClr val="dk1"/>
              </a:solidFill>
              <a:latin typeface="Segoe UI Light" panose="020B0502040204020203" pitchFamily="34" charset="0"/>
              <a:ea typeface="PMingLiU"/>
              <a:cs typeface="Segoe UI Light" panose="020B0502040204020203" pitchFamily="34" charset="0"/>
              <a:sym typeface="PMingLiU"/>
            </a:endParaRPr>
          </a:p>
        </p:txBody>
      </p:sp>
      <p:sp>
        <p:nvSpPr>
          <p:cNvPr id="6" name="Google Shape;291;p20">
            <a:extLst>
              <a:ext uri="{FF2B5EF4-FFF2-40B4-BE49-F238E27FC236}">
                <a16:creationId xmlns:a16="http://schemas.microsoft.com/office/drawing/2014/main" id="{95F336A0-5BC5-13E3-82D7-386CB77924C1}"/>
              </a:ext>
            </a:extLst>
          </p:cNvPr>
          <p:cNvSpPr/>
          <p:nvPr/>
        </p:nvSpPr>
        <p:spPr>
          <a:xfrm>
            <a:off x="51513" y="4821896"/>
            <a:ext cx="6241680" cy="1869701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>
            <a:solidFill>
              <a:srgbClr val="4BD6E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1714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20">
            <a:extLst>
              <a:ext uri="{FF2B5EF4-FFF2-40B4-BE49-F238E27FC236}">
                <a16:creationId xmlns:a16="http://schemas.microsoft.com/office/drawing/2014/main" id="{46E27CA7-D9C5-07D7-7CDE-B62A3DB95A56}"/>
              </a:ext>
            </a:extLst>
          </p:cNvPr>
          <p:cNvSpPr txBox="1"/>
          <p:nvPr/>
        </p:nvSpPr>
        <p:spPr>
          <a:xfrm>
            <a:off x="51512" y="4851892"/>
            <a:ext cx="6293195" cy="186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1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Teachers </a:t>
            </a:r>
            <a:r>
              <a:rPr lang="zh-TW" altLang="en-US" sz="21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老</a:t>
            </a:r>
            <a:r>
              <a:rPr lang="ja-JP" altLang="en-US" sz="21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師</a:t>
            </a:r>
            <a:endParaRPr lang="en-HK" altLang="zh-TW" sz="2100" b="1" dirty="0">
              <a:solidFill>
                <a:schemeClr val="dk1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HK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Understand characteristics of different SEN students</a:t>
            </a:r>
          </a:p>
          <a:p>
            <a:pPr lvl="0">
              <a:lnSpc>
                <a:spcPct val="110000"/>
              </a:lnSpc>
            </a:pPr>
            <a:r>
              <a:rPr lang="en-HK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     </a:t>
            </a:r>
            <a:r>
              <a:rPr lang="zh-TW" altLang="en-US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了解不同特殊教育需要學生的特色</a:t>
            </a:r>
            <a:endParaRPr lang="en-HK" sz="2100" dirty="0">
              <a:solidFill>
                <a:schemeClr val="dk1"/>
              </a:solidFill>
              <a:latin typeface="Segoe UI Light" panose="020B0502040204020203" pitchFamily="34" charset="0"/>
              <a:ea typeface="PMingLiU"/>
              <a:cs typeface="Segoe UI Light" panose="020B0502040204020203" pitchFamily="34" charset="0"/>
              <a:sym typeface="Calibri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HK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Enhance interactive teaching</a:t>
            </a:r>
          </a:p>
          <a:p>
            <a: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HK" altLang="zh-TW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     </a:t>
            </a:r>
            <a:r>
              <a:rPr lang="zh-TW" altLang="en-US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增強教學互動性</a:t>
            </a:r>
            <a:endParaRPr lang="en-HK" sz="2100" dirty="0">
              <a:solidFill>
                <a:schemeClr val="dk1"/>
              </a:solidFill>
              <a:latin typeface="Segoe UI Light" panose="020B0502040204020203" pitchFamily="34" charset="0"/>
              <a:ea typeface="PMingLiU"/>
              <a:cs typeface="Segoe UI Light" panose="020B0502040204020203" pitchFamily="34" charset="0"/>
              <a:sym typeface="Calibri"/>
            </a:endParaRPr>
          </a:p>
        </p:txBody>
      </p:sp>
      <p:sp>
        <p:nvSpPr>
          <p:cNvPr id="13" name="Google Shape;291;p20">
            <a:extLst>
              <a:ext uri="{FF2B5EF4-FFF2-40B4-BE49-F238E27FC236}">
                <a16:creationId xmlns:a16="http://schemas.microsoft.com/office/drawing/2014/main" id="{353B2EEC-D8FF-4A53-AC86-37BB1956FDD3}"/>
              </a:ext>
            </a:extLst>
          </p:cNvPr>
          <p:cNvSpPr/>
          <p:nvPr/>
        </p:nvSpPr>
        <p:spPr>
          <a:xfrm>
            <a:off x="6344708" y="4835699"/>
            <a:ext cx="5754085" cy="1869702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 w="12700" cap="flat" cmpd="sng">
            <a:solidFill>
              <a:srgbClr val="4BD6E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1714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95;p20">
            <a:extLst>
              <a:ext uri="{FF2B5EF4-FFF2-40B4-BE49-F238E27FC236}">
                <a16:creationId xmlns:a16="http://schemas.microsoft.com/office/drawing/2014/main" id="{594851D2-642C-4C15-A148-5D00FCA50F23}"/>
              </a:ext>
            </a:extLst>
          </p:cNvPr>
          <p:cNvSpPr txBox="1"/>
          <p:nvPr/>
        </p:nvSpPr>
        <p:spPr>
          <a:xfrm>
            <a:off x="6381692" y="4819506"/>
            <a:ext cx="5754085" cy="186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1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Parents </a:t>
            </a:r>
            <a:r>
              <a:rPr lang="zh-TW" altLang="en-US" sz="21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家長</a:t>
            </a:r>
            <a:endParaRPr lang="en-HK" altLang="zh-TW" sz="2100" b="1" dirty="0">
              <a:solidFill>
                <a:schemeClr val="dk1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HK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Share concerns with schools and teachers</a:t>
            </a:r>
          </a:p>
          <a:p>
            <a:pPr lvl="0">
              <a:lnSpc>
                <a:spcPct val="110000"/>
              </a:lnSpc>
            </a:pPr>
            <a:r>
              <a:rPr lang="en-HK" altLang="zh-TW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     </a:t>
            </a:r>
            <a:r>
              <a:rPr lang="zh-TW" altLang="en-US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與學校和老師分享他們的顧慮</a:t>
            </a:r>
            <a:endParaRPr lang="en-HK" altLang="zh-TW" sz="2100" dirty="0">
              <a:solidFill>
                <a:schemeClr val="dk1"/>
              </a:solidFill>
              <a:latin typeface="Segoe UI Light" panose="020B0502040204020203" pitchFamily="34" charset="0"/>
              <a:ea typeface="PMingLiU"/>
              <a:cs typeface="Segoe UI Light" panose="020B0502040204020203" pitchFamily="34" charset="0"/>
              <a:sym typeface="Calibri"/>
            </a:endParaRPr>
          </a:p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HK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Provide timely support during online learning</a:t>
            </a:r>
          </a:p>
          <a:p>
            <a:pPr lvl="0">
              <a:lnSpc>
                <a:spcPct val="110000"/>
              </a:lnSpc>
            </a:pPr>
            <a:r>
              <a:rPr lang="en-HK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     </a:t>
            </a:r>
            <a:r>
              <a:rPr lang="zh-TW" altLang="en-US" sz="2100" dirty="0">
                <a:solidFill>
                  <a:schemeClr val="dk1"/>
                </a:solidFill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Calibri"/>
              </a:rPr>
              <a:t>於網上學習期間提供及時的支援</a:t>
            </a:r>
            <a:endParaRPr lang="en-HK" sz="2100" dirty="0">
              <a:solidFill>
                <a:schemeClr val="dk1"/>
              </a:solidFill>
              <a:latin typeface="Segoe UI Light" panose="020B0502040204020203" pitchFamily="34" charset="0"/>
              <a:ea typeface="PMingLiU"/>
              <a:cs typeface="Segoe UI Light" panose="020B0502040204020203" pitchFamily="34" charset="0"/>
              <a:sym typeface="PMingLiU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"/>
          <p:cNvSpPr txBox="1">
            <a:spLocks noGrp="1"/>
          </p:cNvSpPr>
          <p:nvPr>
            <p:ph type="sldNum" idx="12"/>
          </p:nvPr>
        </p:nvSpPr>
        <p:spPr>
          <a:xfrm>
            <a:off x="11316929" y="6348727"/>
            <a:ext cx="7447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21</a:t>
            </a:fld>
            <a:endParaRPr/>
          </a:p>
        </p:txBody>
      </p:sp>
      <p:graphicFrame>
        <p:nvGraphicFramePr>
          <p:cNvPr id="280" name="Google Shape;280;p19"/>
          <p:cNvGraphicFramePr/>
          <p:nvPr>
            <p:extLst>
              <p:ext uri="{D42A27DB-BD31-4B8C-83A1-F6EECF244321}">
                <p14:modId xmlns:p14="http://schemas.microsoft.com/office/powerpoint/2010/main" val="2450493817"/>
              </p:ext>
            </p:extLst>
          </p:nvPr>
        </p:nvGraphicFramePr>
        <p:xfrm>
          <a:off x="336000" y="1513243"/>
          <a:ext cx="2880000" cy="4586544"/>
        </p:xfrm>
        <a:graphic>
          <a:graphicData uri="http://schemas.openxmlformats.org/drawingml/2006/table">
            <a:tbl>
              <a:tblPr firstRow="1" bandRow="1">
                <a:noFill/>
                <a:tableStyleId>{C0D5054F-4210-4350-98CD-EB187A40AF7B}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0064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ADHD</a:t>
                      </a:r>
                      <a:endParaRPr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專注力不足/</a:t>
                      </a:r>
                      <a:endParaRPr lang="en-HK" altLang="zh-TW" sz="2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過度活躍症 </a:t>
                      </a:r>
                      <a:endParaRPr sz="1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589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en-US" altLang="zh-TW" sz="2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Adjust focus and rest time allocation</a:t>
                      </a:r>
                    </a:p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altLang="en-US" sz="2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調整專注和休息時間分配</a:t>
                      </a:r>
                      <a:endParaRPr sz="2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1" name="Google Shape;281;p19"/>
          <p:cNvGraphicFramePr/>
          <p:nvPr>
            <p:extLst>
              <p:ext uri="{D42A27DB-BD31-4B8C-83A1-F6EECF244321}">
                <p14:modId xmlns:p14="http://schemas.microsoft.com/office/powerpoint/2010/main" val="1155560512"/>
              </p:ext>
            </p:extLst>
          </p:nvPr>
        </p:nvGraphicFramePr>
        <p:xfrm>
          <a:off x="8976000" y="1504549"/>
          <a:ext cx="2880000" cy="4609745"/>
        </p:xfrm>
        <a:graphic>
          <a:graphicData uri="http://schemas.openxmlformats.org/drawingml/2006/table">
            <a:tbl>
              <a:tblPr firstRow="1" bandRow="1">
                <a:noFill/>
                <a:tableStyleId>{4EF9DD3B-7713-4C40-A0F1-7AB596C79F20}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278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SLI</a:t>
                      </a:r>
                      <a:endParaRPr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言語障礙</a:t>
                      </a:r>
                      <a:r>
                        <a:rPr lang="en-HK" alt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;</a:t>
                      </a:r>
                      <a:endParaRPr sz="2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188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en-US" altLang="zh-TW" sz="2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Add verbal cues and expression exercises</a:t>
                      </a:r>
                    </a:p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altLang="en-US" sz="2600" b="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加入口語提示及表達練習</a:t>
                      </a:r>
                      <a:endParaRPr sz="2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2" name="Google Shape;282;p19"/>
          <p:cNvGraphicFramePr/>
          <p:nvPr>
            <p:extLst>
              <p:ext uri="{D42A27DB-BD31-4B8C-83A1-F6EECF244321}">
                <p14:modId xmlns:p14="http://schemas.microsoft.com/office/powerpoint/2010/main" val="4237899225"/>
              </p:ext>
            </p:extLst>
          </p:nvPr>
        </p:nvGraphicFramePr>
        <p:xfrm>
          <a:off x="6096000" y="1516342"/>
          <a:ext cx="2880000" cy="4618500"/>
        </p:xfrm>
        <a:graphic>
          <a:graphicData uri="http://schemas.openxmlformats.org/drawingml/2006/table">
            <a:tbl>
              <a:tblPr firstRow="1" bandRow="1">
                <a:noFill/>
                <a:tableStyleId>{F17931E1-4B40-40AD-BCF8-96E21977686F}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314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SpLD</a:t>
                      </a:r>
                      <a:endParaRPr sz="2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altLang="en-US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特殊學習困難</a:t>
                      </a:r>
                      <a:endParaRPr sz="2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535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en-US" altLang="zh-TW" sz="2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Add visual cues and writing exercises</a:t>
                      </a:r>
                    </a:p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altLang="en-US" sz="2600" b="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加入視覺提示及書寫練習</a:t>
                      </a:r>
                      <a:endParaRPr sz="2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3" name="Google Shape;283;p19"/>
          <p:cNvGraphicFramePr/>
          <p:nvPr>
            <p:extLst>
              <p:ext uri="{D42A27DB-BD31-4B8C-83A1-F6EECF244321}">
                <p14:modId xmlns:p14="http://schemas.microsoft.com/office/powerpoint/2010/main" val="1588376990"/>
              </p:ext>
            </p:extLst>
          </p:nvPr>
        </p:nvGraphicFramePr>
        <p:xfrm>
          <a:off x="3216000" y="1516342"/>
          <a:ext cx="2880000" cy="4580987"/>
        </p:xfrm>
        <a:graphic>
          <a:graphicData uri="http://schemas.openxmlformats.org/drawingml/2006/table">
            <a:tbl>
              <a:tblPr firstRow="1" lastCol="1" bandRow="1">
                <a:noFill/>
                <a:tableStyleId>{249EEE42-A40D-400B-AF79-72CFA1301A2E}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8687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ASD</a:t>
                      </a:r>
                      <a:endParaRPr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自閉症譜系障礙</a:t>
                      </a:r>
                      <a:endParaRPr sz="28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41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en-HK" altLang="zh-TW" sz="2600" b="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Utilize more small- group in-class activities</a:t>
                      </a:r>
                      <a:br>
                        <a:rPr lang="en-HK" altLang="zh-TW" sz="2600" b="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zh-TW" altLang="en-US" sz="2600" b="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增加小組課堂活動</a:t>
                      </a:r>
                      <a:endParaRPr sz="2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C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Google Shape;289;p20">
            <a:extLst>
              <a:ext uri="{FF2B5EF4-FFF2-40B4-BE49-F238E27FC236}">
                <a16:creationId xmlns:a16="http://schemas.microsoft.com/office/drawing/2014/main" id="{FDC6CBCD-D208-42FB-9692-70A494701F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109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zh-TW" b="1" dirty="0"/>
              <a:t>Recommendations</a:t>
            </a:r>
            <a:r>
              <a:rPr lang="en-HK" altLang="zh-TW" b="1" dirty="0"/>
              <a:t> </a:t>
            </a:r>
            <a:r>
              <a:rPr lang="zh-TW" b="1" dirty="0"/>
              <a:t>/</a:t>
            </a:r>
            <a:r>
              <a:rPr lang="en-HK" altLang="zh-TW" b="1" dirty="0"/>
              <a:t> </a:t>
            </a:r>
            <a:r>
              <a:rPr lang="zh-TW" b="1" dirty="0"/>
              <a:t>建議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4072619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 txBox="1">
            <a:spLocks noGrp="1"/>
          </p:cNvSpPr>
          <p:nvPr>
            <p:ph type="sldNum" idx="12"/>
          </p:nvPr>
        </p:nvSpPr>
        <p:spPr>
          <a:xfrm>
            <a:off x="11366089" y="6347955"/>
            <a:ext cx="5489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22</a:t>
            </a:fld>
            <a:endParaRPr/>
          </a:p>
        </p:txBody>
      </p:sp>
      <p:pic>
        <p:nvPicPr>
          <p:cNvPr id="310" name="Google Shape;310;p21"/>
          <p:cNvPicPr preferRelativeResize="0"/>
          <p:nvPr/>
        </p:nvPicPr>
        <p:blipFill rotWithShape="1">
          <a:blip r:embed="rId3">
            <a:alphaModFix/>
          </a:blip>
          <a:srcRect l="24632" t="22175" r="40552" b="25894"/>
          <a:stretch/>
        </p:blipFill>
        <p:spPr>
          <a:xfrm>
            <a:off x="1306182" y="1684731"/>
            <a:ext cx="4634709" cy="396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1" name="Google Shape;311;p21"/>
          <p:cNvPicPr preferRelativeResize="0"/>
          <p:nvPr/>
        </p:nvPicPr>
        <p:blipFill rotWithShape="1">
          <a:blip r:embed="rId4">
            <a:alphaModFix/>
          </a:blip>
          <a:srcRect l="39474" t="24651" r="35737" b="29122"/>
          <a:stretch/>
        </p:blipFill>
        <p:spPr>
          <a:xfrm>
            <a:off x="6319936" y="1684731"/>
            <a:ext cx="4633200" cy="396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2" name="Google Shape;312;p21"/>
          <p:cNvSpPr txBox="1">
            <a:spLocks noGrp="1"/>
          </p:cNvSpPr>
          <p:nvPr>
            <p:ph type="body" idx="1"/>
          </p:nvPr>
        </p:nvSpPr>
        <p:spPr>
          <a:xfrm>
            <a:off x="218768" y="1139519"/>
            <a:ext cx="10515600" cy="589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Two Peer-Reviewed Journal Publications </a:t>
            </a:r>
            <a:r>
              <a:rPr lang="zh-TW" alt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兩份出版文章</a:t>
            </a:r>
            <a:endParaRPr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313" name="Google Shape;313;p21"/>
          <p:cNvGraphicFramePr/>
          <p:nvPr>
            <p:extLst>
              <p:ext uri="{D42A27DB-BD31-4B8C-83A1-F6EECF244321}">
                <p14:modId xmlns:p14="http://schemas.microsoft.com/office/powerpoint/2010/main" val="806260547"/>
              </p:ext>
            </p:extLst>
          </p:nvPr>
        </p:nvGraphicFramePr>
        <p:xfrm>
          <a:off x="276967" y="5809732"/>
          <a:ext cx="10676169" cy="994599"/>
        </p:xfrm>
        <a:graphic>
          <a:graphicData uri="http://schemas.openxmlformats.org/drawingml/2006/table">
            <a:tbl>
              <a:tblPr>
                <a:noFill/>
                <a:tableStyleId>{F17931E1-4B40-40AD-BCF8-96E21977686F}</a:tableStyleId>
              </a:tblPr>
              <a:tblGrid>
                <a:gridCol w="10676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94599">
                <a:tc>
                  <a:txBody>
                    <a:bodyPr/>
                    <a:lstStyle/>
                    <a:p>
                      <a:pPr marL="228600" marR="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AutoNum type="arabicPeriod"/>
                      </a:pPr>
                      <a:r>
                        <a:rPr lang="zh-TW" sz="1200" dirty="0"/>
                        <a:t>Lam, J. H-Y., &amp; *Tong, X-L. (2022). Development and validation of the online learning attitude questionnaire (OLAQ) among primary school children and caregivers. Interactive Learning Environment. </a:t>
                      </a:r>
                      <a:r>
                        <a:rPr lang="zh-TW" sz="1200" u="sng" dirty="0">
                          <a:solidFill>
                            <a:schemeClr val="hlink"/>
                          </a:solidFill>
                          <a:hlinkClick r:id="rId5"/>
                        </a:rPr>
                        <a:t>https://www.tandfonline.com/loi/nile20</a:t>
                      </a:r>
                      <a:endParaRPr sz="1200" u="sng" dirty="0"/>
                    </a:p>
                    <a:p>
                      <a:pPr marL="228600" marR="0" lvl="0" indent="-22860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AutoNum type="arabicPeriod"/>
                      </a:pPr>
                      <a:r>
                        <a:rPr lang="zh-TW" sz="1200" dirty="0"/>
                        <a:t>Lam, J. H-Y., &amp; </a:t>
                      </a:r>
                      <a:r>
                        <a:rPr lang="zh-TW" sz="1200" b="1" dirty="0"/>
                        <a:t>*Tong, X-L.</a:t>
                      </a:r>
                      <a:r>
                        <a:rPr lang="zh-TW" sz="1200" dirty="0"/>
                        <a:t> (2023). Development and validation of the online learning process questionnaire (OLPQ) at home for primary-school children and their caregivers. </a:t>
                      </a:r>
                      <a:r>
                        <a:rPr lang="zh-TW" sz="1200" i="1" dirty="0"/>
                        <a:t>Learning Environment Research.</a:t>
                      </a:r>
                      <a:r>
                        <a:rPr lang="zh-TW" sz="1200" dirty="0"/>
                        <a:t> </a:t>
                      </a:r>
                      <a:r>
                        <a:rPr lang="zh-TW" sz="1200" u="sng" dirty="0">
                          <a:solidFill>
                            <a:schemeClr val="hlink"/>
                          </a:solidFill>
                          <a:hlinkClick r:id="rId6"/>
                        </a:rPr>
                        <a:t>https://doi.org/10.1007/s10984-022-09443-9</a:t>
                      </a:r>
                      <a:r>
                        <a:rPr lang="zh-TW" sz="1200" dirty="0"/>
                        <a:t>Two Peer-Reviewed Journal Publications  </a:t>
                      </a:r>
                      <a:endParaRPr sz="11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Google Shape;147;p8">
            <a:extLst>
              <a:ext uri="{FF2B5EF4-FFF2-40B4-BE49-F238E27FC236}">
                <a16:creationId xmlns:a16="http://schemas.microsoft.com/office/drawing/2014/main" id="{F16FF730-7C79-41B3-81C4-4B0CF014EEC1}"/>
              </a:ext>
            </a:extLst>
          </p:cNvPr>
          <p:cNvSpPr txBox="1">
            <a:spLocks/>
          </p:cNvSpPr>
          <p:nvPr/>
        </p:nvSpPr>
        <p:spPr>
          <a:xfrm>
            <a:off x="0" y="28192"/>
            <a:ext cx="12191999" cy="994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SzPts val="4400"/>
            </a:pPr>
            <a:r>
              <a:rPr lang="en-US" altLang="zh-TW" b="1" dirty="0"/>
              <a:t>Final Outputs and Products / </a:t>
            </a:r>
            <a:r>
              <a:rPr lang="zh-TW" altLang="en-US" b="1" dirty="0"/>
              <a:t>研究成果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2"/>
          <p:cNvSpPr txBox="1">
            <a:spLocks noGrp="1"/>
          </p:cNvSpPr>
          <p:nvPr>
            <p:ph type="sldNum" idx="12"/>
          </p:nvPr>
        </p:nvSpPr>
        <p:spPr>
          <a:xfrm>
            <a:off x="11727712" y="6388248"/>
            <a:ext cx="3384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23</a:t>
            </a:fld>
            <a:endParaRPr/>
          </a:p>
        </p:txBody>
      </p:sp>
      <p:sp>
        <p:nvSpPr>
          <p:cNvPr id="321" name="Google Shape;321;p22"/>
          <p:cNvSpPr/>
          <p:nvPr/>
        </p:nvSpPr>
        <p:spPr>
          <a:xfrm>
            <a:off x="6533705" y="2227328"/>
            <a:ext cx="4905153" cy="43858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Online Learning Process Questionnaire (OLPQ) in English and Chinese.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A) The Preparatory Phase of Learning.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I. Learning aims. </a:t>
            </a:r>
            <a:endParaRPr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I am aware of the learning objectives of online learning services/programs. </a:t>
            </a:r>
            <a:endParaRPr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0" i="0" u="none" strike="noStrike" cap="none" dirty="0">
                <a:solidFill>
                  <a:srgbClr val="000000"/>
                </a:solidFill>
                <a:latin typeface="SimSun"/>
                <a:ea typeface="SimSun"/>
                <a:cs typeface="SimSun"/>
                <a:sym typeface="SimSun"/>
              </a:rPr>
              <a:t>我意識到網上學習的學習目標。</a:t>
            </a:r>
            <a:endParaRPr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I understand the learning objectives of online learning services/programs. </a:t>
            </a:r>
            <a:endParaRPr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0" i="0" u="none" strike="noStrike" cap="none" dirty="0">
                <a:solidFill>
                  <a:srgbClr val="000000"/>
                </a:solidFill>
                <a:latin typeface="SimSun"/>
                <a:ea typeface="SimSun"/>
                <a:cs typeface="SimSun"/>
                <a:sym typeface="SimSun"/>
              </a:rPr>
              <a:t>我明白網上學習的學習目標。</a:t>
            </a:r>
            <a:endParaRPr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The learning objectives are appropriate for online learning services/programs. </a:t>
            </a:r>
            <a:endParaRPr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0" i="0" u="none" strike="noStrike" cap="none" dirty="0">
                <a:solidFill>
                  <a:srgbClr val="000000"/>
                </a:solidFill>
                <a:latin typeface="SimSun"/>
                <a:ea typeface="SimSun"/>
                <a:cs typeface="SimSun"/>
                <a:sym typeface="SimSun"/>
              </a:rPr>
              <a:t>網上學習的學習目標是合適的。</a:t>
            </a:r>
            <a:endParaRPr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The learning objectives help me understand the content of online learning services/programs. </a:t>
            </a:r>
            <a:endParaRPr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0" i="0" u="none" strike="noStrike" cap="none" dirty="0">
                <a:solidFill>
                  <a:srgbClr val="000000"/>
                </a:solidFill>
                <a:latin typeface="SimSun"/>
                <a:ea typeface="SimSun"/>
                <a:cs typeface="SimSun"/>
                <a:sym typeface="SimSun"/>
              </a:rPr>
              <a:t>學習目標幫助我理解網上學習的内容。</a:t>
            </a:r>
            <a:endParaRPr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I am confident that I will achieve the learning goals after engaging in online learning services. </a:t>
            </a:r>
            <a:endParaRPr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0" i="0" u="none" strike="noStrike" cap="none" dirty="0">
                <a:solidFill>
                  <a:srgbClr val="000000"/>
                </a:solidFill>
                <a:latin typeface="SimSun"/>
                <a:ea typeface="SimSun"/>
                <a:cs typeface="SimSun"/>
                <a:sym typeface="SimSun"/>
              </a:rPr>
              <a:t>在進行網上學習後</a:t>
            </a:r>
            <a:r>
              <a:rPr lang="zh-TW" sz="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zh-TW" sz="900" b="0" i="0" u="none" strike="noStrike" cap="none" dirty="0">
                <a:solidFill>
                  <a:srgbClr val="000000"/>
                </a:solidFill>
                <a:latin typeface="SimSun"/>
                <a:ea typeface="SimSun"/>
                <a:cs typeface="SimSun"/>
                <a:sym typeface="SimSun"/>
              </a:rPr>
              <a:t>我有信心可以達到學習目標。</a:t>
            </a:r>
            <a:endParaRPr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The prerequisite questions or learning activities are provided in the online learning services. </a:t>
            </a:r>
            <a:endParaRPr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0" i="0" u="none" strike="noStrike" cap="none" dirty="0">
                <a:solidFill>
                  <a:srgbClr val="000000"/>
                </a:solidFill>
                <a:latin typeface="SimSun"/>
                <a:ea typeface="SimSun"/>
                <a:cs typeface="SimSun"/>
                <a:sym typeface="SimSun"/>
              </a:rPr>
              <a:t>網上學習會提供預習問題或學習活動。</a:t>
            </a:r>
            <a:endParaRPr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 The prerequisite questions or learning activities enhance the effectiveness of online learning. </a:t>
            </a:r>
            <a:endParaRPr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0" i="0" u="none" strike="noStrike" cap="none" dirty="0">
                <a:solidFill>
                  <a:srgbClr val="000000"/>
                </a:solidFill>
                <a:latin typeface="SimSun"/>
                <a:ea typeface="SimSun"/>
                <a:cs typeface="SimSun"/>
                <a:sym typeface="SimSun"/>
              </a:rPr>
              <a:t>預習問題或學習活動能提高網上學習的效率。</a:t>
            </a:r>
            <a:r>
              <a:rPr lang="zh-TW" sz="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8. I will review the prerequisite skills and knowledge before I start online learning activities, if necessary. </a:t>
            </a:r>
            <a:endParaRPr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0" i="0" u="none" strike="noStrike" cap="none" dirty="0">
                <a:solidFill>
                  <a:srgbClr val="000000"/>
                </a:solidFill>
                <a:latin typeface="SimSun"/>
                <a:ea typeface="SimSun"/>
                <a:cs typeface="SimSun"/>
                <a:sym typeface="SimSun"/>
              </a:rPr>
              <a:t>當我進行網上學習前</a:t>
            </a:r>
            <a:r>
              <a:rPr lang="zh-TW" sz="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zh-TW" sz="900" b="0" i="0" u="none" strike="noStrike" cap="none" dirty="0">
                <a:solidFill>
                  <a:srgbClr val="000000"/>
                </a:solidFill>
                <a:latin typeface="SimSun"/>
                <a:ea typeface="SimSun"/>
                <a:cs typeface="SimSun"/>
                <a:sym typeface="SimSun"/>
              </a:rPr>
              <a:t>如有需要</a:t>
            </a:r>
            <a:r>
              <a:rPr lang="zh-TW" sz="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zh-TW" sz="900" b="0" i="0" u="none" strike="noStrike" cap="none" dirty="0">
                <a:solidFill>
                  <a:srgbClr val="000000"/>
                </a:solidFill>
                <a:latin typeface="SimSun"/>
                <a:ea typeface="SimSun"/>
                <a:cs typeface="SimSun"/>
                <a:sym typeface="SimSun"/>
              </a:rPr>
              <a:t>我會預習相關技巧和知識。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Environmental structuring. </a:t>
            </a:r>
            <a:endParaRPr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I can find a place where I can concentrate when accessing online learning services. </a:t>
            </a:r>
            <a:endParaRPr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0" i="0" u="none" strike="noStrike" cap="none" dirty="0">
                <a:solidFill>
                  <a:srgbClr val="000000"/>
                </a:solidFill>
                <a:latin typeface="SimSun"/>
                <a:ea typeface="SimSun"/>
                <a:cs typeface="SimSun"/>
                <a:sym typeface="SimSun"/>
              </a:rPr>
              <a:t>我找到一個可以專心進行網上學習的地方。</a:t>
            </a:r>
            <a:endParaRPr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I have a regular place for engaging in online learning services. </a:t>
            </a:r>
            <a:endParaRPr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0" i="0" u="none" strike="noStrike" cap="none" dirty="0">
                <a:solidFill>
                  <a:srgbClr val="000000"/>
                </a:solidFill>
                <a:latin typeface="SimSun"/>
                <a:ea typeface="SimSun"/>
                <a:cs typeface="SimSun"/>
                <a:sym typeface="SimSun"/>
              </a:rPr>
              <a:t>我有固定的地方來進行網上學習。</a:t>
            </a:r>
            <a:endParaRPr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The place for online learning services has minimal distractions.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rgbClr val="000000"/>
                </a:solidFill>
                <a:latin typeface="SimSun"/>
                <a:ea typeface="SimSun"/>
                <a:cs typeface="SimSun"/>
                <a:sym typeface="SimSun"/>
              </a:rPr>
              <a:t>在我進行網上學習的地方有著最少的干擾。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22"/>
          <p:cNvSpPr txBox="1"/>
          <p:nvPr/>
        </p:nvSpPr>
        <p:spPr>
          <a:xfrm>
            <a:off x="6533705" y="1717126"/>
            <a:ext cx="4905153" cy="637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zh-TW" sz="24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2. OLPQ</a:t>
            </a:r>
            <a:r>
              <a:rPr lang="en-HK" altLang="zh-TW" sz="24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</a:t>
            </a:r>
            <a:r>
              <a:rPr lang="zh-TW" altLang="en-US" sz="24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網上學習過程問卷</a:t>
            </a:r>
            <a:r>
              <a:rPr lang="en-HK" altLang="zh-TW" sz="24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</a:t>
            </a:r>
            <a:r>
              <a:rPr lang="zh-TW" sz="24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</a:t>
            </a:r>
            <a:endParaRPr sz="2400" dirty="0">
              <a:solidFill>
                <a:schemeClr val="dk1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  <p:sp>
        <p:nvSpPr>
          <p:cNvPr id="323" name="Google Shape;323;p22"/>
          <p:cNvSpPr/>
          <p:nvPr/>
        </p:nvSpPr>
        <p:spPr>
          <a:xfrm>
            <a:off x="349101" y="2253989"/>
            <a:ext cx="6081823" cy="43858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English and Chinese Version of OLAQ.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a. ) Enjoyment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I enjoy learning online.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我享受網上學習。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I enjoy learning online because it is new to me.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我享受網上學習, 因爲這對於我是一個全新的體驗。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I enjoy learning various topics and subjects online.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我享受使用網上學習來學習不同課題和科目。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I enjoy the multimedia information provided by online learning services.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我享受網上學習所提供的多媒體資訊。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 I enjoy learning online in Chinese.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我享受以中文進行網上學習。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6. I enjoy learning online in English.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我享受以英文進行網上學習。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7. Learning online is a habit of mine.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網上學習已成爲我的習慣。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8. I would like to receive online learning services in the future.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我希望能在將來繼續進行網上學習。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b. ) Utilization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I use online learning services to learn a topic or subject in depth.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我使用網上學習來深入地學習某個課題或科目。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Learning online is good for my academic performance at school.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網上學習對於我校内學業成績有好處。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Learning online is good for the development of my learning skills (e.g., time management skills, summarization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skills, asking questions, etc.).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網上學習對於發展我的學⍰⍰⍰技巧（例如：時間管理⍰⍰巧、歸納技巧、發問技巧等）有好處。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My learning skills (e.g., time management skills, summarization skills, asking questions, etc.) are improving after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learning online.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我的學習技巧（例如：時間管理技巧、歸納技巧、發問技巧等）在進行網上學習後有所進步。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 I can learn fast online.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我能透過網上學習快速學習。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22"/>
          <p:cNvSpPr txBox="1"/>
          <p:nvPr/>
        </p:nvSpPr>
        <p:spPr>
          <a:xfrm>
            <a:off x="256633" y="1717126"/>
            <a:ext cx="5839367" cy="637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zh-TW" sz="24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1. OLAQ</a:t>
            </a:r>
            <a:r>
              <a:rPr lang="en-HK" altLang="zh-TW" sz="24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</a:t>
            </a:r>
            <a:r>
              <a:rPr lang="zh-TW" altLang="en-US" sz="24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網上學習態度問卷</a:t>
            </a:r>
            <a:r>
              <a:rPr lang="en-HK" altLang="zh-TW" sz="24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</a:t>
            </a:r>
            <a:r>
              <a:rPr lang="zh-TW" sz="24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</a:t>
            </a:r>
            <a:endParaRPr sz="2400" dirty="0">
              <a:solidFill>
                <a:schemeClr val="dk1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  <p:sp>
        <p:nvSpPr>
          <p:cNvPr id="9" name="Google Shape;147;p8">
            <a:extLst>
              <a:ext uri="{FF2B5EF4-FFF2-40B4-BE49-F238E27FC236}">
                <a16:creationId xmlns:a16="http://schemas.microsoft.com/office/drawing/2014/main" id="{113B2210-FAC6-4916-9147-ACE3B66D8928}"/>
              </a:ext>
            </a:extLst>
          </p:cNvPr>
          <p:cNvSpPr txBox="1">
            <a:spLocks/>
          </p:cNvSpPr>
          <p:nvPr/>
        </p:nvSpPr>
        <p:spPr>
          <a:xfrm>
            <a:off x="0" y="-23178"/>
            <a:ext cx="12191999" cy="994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SzPts val="4400"/>
            </a:pPr>
            <a:r>
              <a:rPr lang="en-US" altLang="zh-TW" b="1" dirty="0"/>
              <a:t>Final Outputs and Products / </a:t>
            </a:r>
            <a:r>
              <a:rPr lang="zh-TW" altLang="en-US" b="1" dirty="0"/>
              <a:t>研究成果</a:t>
            </a:r>
          </a:p>
        </p:txBody>
      </p:sp>
      <p:sp>
        <p:nvSpPr>
          <p:cNvPr id="11" name="Google Shape;312;p21">
            <a:extLst>
              <a:ext uri="{FF2B5EF4-FFF2-40B4-BE49-F238E27FC236}">
                <a16:creationId xmlns:a16="http://schemas.microsoft.com/office/drawing/2014/main" id="{9C756219-3692-458B-AE43-75C02671C9D3}"/>
              </a:ext>
            </a:extLst>
          </p:cNvPr>
          <p:cNvSpPr txBox="1">
            <a:spLocks/>
          </p:cNvSpPr>
          <p:nvPr/>
        </p:nvSpPr>
        <p:spPr>
          <a:xfrm>
            <a:off x="256633" y="1057423"/>
            <a:ext cx="10515600" cy="589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6670" lvl="0" indent="0">
              <a:spcBef>
                <a:spcPts val="0"/>
              </a:spcBef>
              <a:buSzPct val="100000"/>
              <a:buNone/>
            </a:pPr>
            <a:r>
              <a:rPr lang="en-US" altLang="zh-TW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Two Online Learning Evaluation Instruments </a:t>
            </a:r>
            <a:r>
              <a:rPr lang="zh-TW" alt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兩份網上學習評估工具</a:t>
            </a: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3"/>
          <p:cNvSpPr txBox="1">
            <a:spLocks noGrp="1"/>
          </p:cNvSpPr>
          <p:nvPr>
            <p:ph type="title"/>
          </p:nvPr>
        </p:nvSpPr>
        <p:spPr>
          <a:xfrm>
            <a:off x="487656" y="1790330"/>
            <a:ext cx="11216685" cy="2828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zh-TW" sz="2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Equal Opportunit</a:t>
            </a:r>
            <a:r>
              <a:rPr lang="en-US" altLang="zh-TW" sz="28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ies</a:t>
            </a:r>
            <a:r>
              <a:rPr lang="zh-TW" sz="2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Commission</a:t>
            </a:r>
            <a:r>
              <a:rPr lang="en-HK" altLang="zh-TW" sz="2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br>
              <a:rPr lang="en-HK" altLang="zh-TW" sz="2800" b="1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zh-TW" altLang="en-US" sz="2800" dirty="0"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PMingLiU"/>
              </a:rPr>
              <a:t>平等機會委員會</a:t>
            </a:r>
            <a:br>
              <a:rPr lang="zh-TW" sz="2800" b="1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br>
              <a:rPr lang="en-HK" altLang="zh-TW" sz="2800" b="1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zh-TW" sz="2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All participating students, caregivers</a:t>
            </a:r>
            <a:r>
              <a:rPr lang="en-US" altLang="zh-TW" sz="2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,</a:t>
            </a:r>
            <a:r>
              <a:rPr lang="zh-TW" sz="2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and teachers</a:t>
            </a:r>
            <a:br>
              <a:rPr lang="zh-TW" sz="28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zh-TW" sz="2800" dirty="0"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PMingLiU"/>
              </a:rPr>
              <a:t>所</a:t>
            </a:r>
            <a:r>
              <a:rPr lang="zh-TW" altLang="en-US" sz="2800" dirty="0"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PMingLiU"/>
              </a:rPr>
              <a:t>有參與研</a:t>
            </a:r>
            <a:r>
              <a:rPr lang="zh-TW" sz="2800" dirty="0">
                <a:latin typeface="Segoe UI Light" panose="020B0502040204020203" pitchFamily="34" charset="0"/>
                <a:ea typeface="PMingLiU"/>
                <a:cs typeface="Segoe UI Light" panose="020B0502040204020203" pitchFamily="34" charset="0"/>
                <a:sym typeface="PMingLiU"/>
              </a:rPr>
              <a:t>究的學生、家長及老師</a:t>
            </a:r>
            <a:endParaRPr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30" name="Google Shape;330;p23"/>
          <p:cNvSpPr txBox="1">
            <a:spLocks noGrp="1"/>
          </p:cNvSpPr>
          <p:nvPr>
            <p:ph type="sldNum" idx="12"/>
          </p:nvPr>
        </p:nvSpPr>
        <p:spPr>
          <a:xfrm>
            <a:off x="10962166" y="6356350"/>
            <a:ext cx="8913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24</a:t>
            </a:fld>
            <a:endParaRPr/>
          </a:p>
        </p:txBody>
      </p:sp>
      <p:sp>
        <p:nvSpPr>
          <p:cNvPr id="331" name="Google Shape;331;p23"/>
          <p:cNvSpPr/>
          <p:nvPr/>
        </p:nvSpPr>
        <p:spPr>
          <a:xfrm>
            <a:off x="-69114" y="248987"/>
            <a:ext cx="1233022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Acknowledgement</a:t>
            </a:r>
            <a:r>
              <a:rPr lang="en-HK" altLang="zh-TW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 </a:t>
            </a:r>
            <a:r>
              <a:rPr lang="zh-TW" altLang="en-US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鳴</a:t>
            </a:r>
            <a:r>
              <a:rPr lang="zh-TW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謝</a:t>
            </a:r>
            <a:endParaRPr sz="4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-90026" y="-72563"/>
            <a:ext cx="12279141" cy="10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altLang="zh-TW" b="1" dirty="0"/>
              <a:t>LEARNING</a:t>
            </a:r>
            <a:r>
              <a:rPr lang="zh-TW" b="1" dirty="0">
                <a:sym typeface="Calibri"/>
              </a:rPr>
              <a:t> </a:t>
            </a:r>
            <a:r>
              <a:rPr lang="en-US" altLang="zh-TW" b="1" dirty="0"/>
              <a:t>Transformation / </a:t>
            </a:r>
            <a:r>
              <a:rPr lang="zh-TW" b="1" dirty="0">
                <a:sym typeface="Calibri"/>
              </a:rPr>
              <a:t>學習</a:t>
            </a:r>
            <a:r>
              <a:rPr lang="zh-TW" b="1" dirty="0"/>
              <a:t>形式轉變</a:t>
            </a:r>
            <a:endParaRPr b="1" dirty="0">
              <a:sym typeface="Calibri"/>
            </a:endParaRPr>
          </a:p>
        </p:txBody>
      </p:sp>
      <p:sp>
        <p:nvSpPr>
          <p:cNvPr id="100" name="Google Shape;100;p2"/>
          <p:cNvSpPr txBox="1">
            <a:spLocks noGrp="1"/>
          </p:cNvSpPr>
          <p:nvPr>
            <p:ph type="sldNum" idx="12"/>
          </p:nvPr>
        </p:nvSpPr>
        <p:spPr>
          <a:xfrm>
            <a:off x="11749513" y="6480781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</a:t>
            </a:fld>
            <a:endParaRPr dirty="0"/>
          </a:p>
        </p:txBody>
      </p:sp>
      <p:sp>
        <p:nvSpPr>
          <p:cNvPr id="101" name="Google Shape;101;p2"/>
          <p:cNvSpPr txBox="1"/>
          <p:nvPr/>
        </p:nvSpPr>
        <p:spPr>
          <a:xfrm>
            <a:off x="264312" y="5780307"/>
            <a:ext cx="2738100" cy="821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zh-TW" sz="24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Before Pandemic</a:t>
            </a:r>
            <a:br>
              <a:rPr lang="zh-TW" sz="24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</a:br>
            <a:r>
              <a:rPr lang="zh-TW" sz="24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疫情前</a:t>
            </a:r>
            <a:endParaRPr sz="2400" b="1" i="0" u="none" strike="noStrike" cap="none" dirty="0">
              <a:solidFill>
                <a:schemeClr val="dk1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3" y="2122422"/>
            <a:ext cx="2701838" cy="270183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517" y="4184673"/>
            <a:ext cx="1227600" cy="122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038" y="4209840"/>
            <a:ext cx="1228841" cy="122884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14" y="4209840"/>
            <a:ext cx="1228841" cy="12288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47" y="1173182"/>
            <a:ext cx="2400062" cy="24000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751" y="4184673"/>
            <a:ext cx="1252269" cy="125226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1" name="Straight Arrow Connector 20"/>
          <p:cNvCxnSpPr>
            <a:cxnSpLocks/>
            <a:stCxn id="6" idx="0"/>
            <a:endCxn id="7" idx="2"/>
          </p:cNvCxnSpPr>
          <p:nvPr/>
        </p:nvCxnSpPr>
        <p:spPr>
          <a:xfrm flipV="1">
            <a:off x="5592835" y="3573244"/>
            <a:ext cx="666443" cy="636596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  <a:stCxn id="7" idx="2"/>
            <a:endCxn id="5" idx="0"/>
          </p:cNvCxnSpPr>
          <p:nvPr/>
        </p:nvCxnSpPr>
        <p:spPr>
          <a:xfrm flipH="1">
            <a:off x="4263459" y="3573244"/>
            <a:ext cx="1995819" cy="63659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589213" y="971579"/>
            <a:ext cx="5340131" cy="56732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35" name="Straight Arrow Connector 34"/>
          <p:cNvCxnSpPr>
            <a:cxnSpLocks/>
          </p:cNvCxnSpPr>
          <p:nvPr/>
        </p:nvCxnSpPr>
        <p:spPr>
          <a:xfrm>
            <a:off x="3161840" y="6214433"/>
            <a:ext cx="41794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Google Shape;101;p2"/>
          <p:cNvSpPr txBox="1"/>
          <p:nvPr/>
        </p:nvSpPr>
        <p:spPr>
          <a:xfrm>
            <a:off x="4776083" y="5803821"/>
            <a:ext cx="2967293" cy="82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10000"/>
              </a:lnSpc>
              <a:buClr>
                <a:schemeClr val="dk1"/>
              </a:buClr>
              <a:buSzPts val="2800"/>
            </a:pPr>
            <a:r>
              <a:rPr lang="en-US" altLang="zh-TW" sz="24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During </a:t>
            </a:r>
            <a:r>
              <a:rPr lang="zh-TW" sz="24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Pandemic</a:t>
            </a:r>
            <a:br>
              <a:rPr lang="zh-TW" sz="24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</a:br>
            <a:r>
              <a:rPr lang="zh-TW" altLang="en-US" sz="24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疫情期間</a:t>
            </a:r>
            <a:endParaRPr sz="2400" b="1" i="0" u="none" strike="noStrike" cap="none" dirty="0">
              <a:solidFill>
                <a:schemeClr val="dk1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424033" y="971578"/>
            <a:ext cx="2592323" cy="56732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290" y="1170170"/>
            <a:ext cx="2115743" cy="211574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290" y="3656927"/>
            <a:ext cx="2103120" cy="2103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" name="TextBox 39"/>
          <p:cNvSpPr txBox="1"/>
          <p:nvPr/>
        </p:nvSpPr>
        <p:spPr>
          <a:xfrm>
            <a:off x="10258720" y="3148255"/>
            <a:ext cx="1016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49" name="Google Shape;101;p2"/>
          <p:cNvSpPr txBox="1"/>
          <p:nvPr/>
        </p:nvSpPr>
        <p:spPr>
          <a:xfrm>
            <a:off x="9658290" y="5803822"/>
            <a:ext cx="2115743" cy="79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10000"/>
              </a:lnSpc>
              <a:buClr>
                <a:schemeClr val="dk1"/>
              </a:buClr>
              <a:buSzPts val="2800"/>
            </a:pPr>
            <a:r>
              <a:rPr lang="en-US" altLang="zh-TW" sz="24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Post </a:t>
            </a:r>
            <a:r>
              <a:rPr lang="zh-TW" sz="24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Pandemic</a:t>
            </a:r>
            <a:br>
              <a:rPr lang="zh-TW" sz="24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</a:br>
            <a:r>
              <a:rPr lang="zh-TW" altLang="en-US" sz="24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疫情後</a:t>
            </a:r>
            <a:endParaRPr sz="2400" b="1" i="0" u="none" strike="noStrike" cap="none" dirty="0">
              <a:solidFill>
                <a:schemeClr val="dk1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76B321C-CA4B-4171-8CC3-06844D2E195D}"/>
              </a:ext>
            </a:extLst>
          </p:cNvPr>
          <p:cNvSpPr/>
          <p:nvPr/>
        </p:nvSpPr>
        <p:spPr>
          <a:xfrm>
            <a:off x="171299" y="971578"/>
            <a:ext cx="2924127" cy="56732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6BC1239-7D5F-4EBC-8CA3-4D3B58DA2A75}"/>
              </a:ext>
            </a:extLst>
          </p:cNvPr>
          <p:cNvCxnSpPr>
            <a:cxnSpLocks/>
            <a:stCxn id="8" idx="0"/>
            <a:endCxn id="7" idx="2"/>
          </p:cNvCxnSpPr>
          <p:nvPr/>
        </p:nvCxnSpPr>
        <p:spPr>
          <a:xfrm flipH="1" flipV="1">
            <a:off x="6259278" y="3573244"/>
            <a:ext cx="671608" cy="611429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F67C5FA-7ECB-49CB-87C7-886521FF03CD}"/>
              </a:ext>
            </a:extLst>
          </p:cNvPr>
          <p:cNvCxnSpPr>
            <a:cxnSpLocks/>
            <a:stCxn id="4" idx="0"/>
            <a:endCxn id="7" idx="2"/>
          </p:cNvCxnSpPr>
          <p:nvPr/>
        </p:nvCxnSpPr>
        <p:spPr>
          <a:xfrm flipH="1" flipV="1">
            <a:off x="6259278" y="3573244"/>
            <a:ext cx="2009039" cy="611429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95CE3B5-D527-4E25-B139-A1A576B02CB9}"/>
              </a:ext>
            </a:extLst>
          </p:cNvPr>
          <p:cNvCxnSpPr>
            <a:cxnSpLocks/>
          </p:cNvCxnSpPr>
          <p:nvPr/>
        </p:nvCxnSpPr>
        <p:spPr>
          <a:xfrm>
            <a:off x="8981572" y="6214433"/>
            <a:ext cx="41794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285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>
            <a:spLocks noGrp="1"/>
          </p:cNvSpPr>
          <p:nvPr>
            <p:ph type="sldNum" idx="12"/>
          </p:nvPr>
        </p:nvSpPr>
        <p:spPr>
          <a:xfrm>
            <a:off x="11758697" y="6487999"/>
            <a:ext cx="3845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BB5E40F-98CE-4AC6-80D1-EC9F95A3931B}"/>
              </a:ext>
            </a:extLst>
          </p:cNvPr>
          <p:cNvSpPr/>
          <p:nvPr/>
        </p:nvSpPr>
        <p:spPr>
          <a:xfrm>
            <a:off x="208150" y="2791420"/>
            <a:ext cx="11699498" cy="2346976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HK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body" idx="1"/>
          </p:nvPr>
        </p:nvSpPr>
        <p:spPr>
          <a:xfrm>
            <a:off x="317983" y="2784147"/>
            <a:ext cx="11479833" cy="234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97205" lvl="0" indent="-457200" algn="l" rtl="0">
              <a:lnSpc>
                <a:spcPct val="11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zh-TW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 are </a:t>
            </a:r>
            <a:r>
              <a:rPr lang="en-HK" altLang="zh-TW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</a:t>
            </a:r>
            <a:r>
              <a:rPr lang="zh-TW" alt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zh-TW" sz="2400" b="1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specific challenges</a:t>
            </a:r>
            <a:r>
              <a:rPr lang="zh-TW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experienced by Hong Kong primary school students with different </a:t>
            </a:r>
            <a:r>
              <a:rPr lang="en-HK" altLang="zh-TW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special educational needs (SEN)</a:t>
            </a:r>
            <a:r>
              <a:rPr lang="zh-TW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?</a:t>
            </a:r>
            <a:endParaRPr lang="en-HK" altLang="zh-TW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97205" lvl="1" indent="0">
              <a:lnSpc>
                <a:spcPct val="110000"/>
              </a:lnSpc>
              <a:spcBef>
                <a:spcPts val="600"/>
              </a:spcBef>
              <a:buSzPct val="100000"/>
              <a:buNone/>
            </a:pPr>
            <a:r>
              <a:rPr lang="zh-TW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有不同特殊教育需要的香港小學生正面對甚麼</a:t>
            </a:r>
            <a:r>
              <a:rPr lang="zh-TW" altLang="en-US" b="1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具體的挑戰</a:t>
            </a:r>
            <a:r>
              <a:rPr lang="zh-TW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呢？</a:t>
            </a:r>
            <a:endParaRPr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97205" lvl="0" indent="-457200" algn="l" rtl="0">
              <a:lnSpc>
                <a:spcPct val="11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zh-TW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How do parents and teachers cope with children with SEN during online learning?</a:t>
            </a:r>
            <a:endParaRPr lang="en-HK" altLang="zh-TW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97205" lvl="1" indent="0">
              <a:lnSpc>
                <a:spcPct val="110000"/>
              </a:lnSpc>
              <a:spcBef>
                <a:spcPts val="600"/>
              </a:spcBef>
              <a:buSzPct val="100000"/>
              <a:buNone/>
            </a:pPr>
            <a:r>
              <a:rPr lang="zh-TW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在網上學習期間，家長和老師如何應對有特殊教育需要的兒童呢？</a:t>
            </a:r>
          </a:p>
        </p:txBody>
      </p:sp>
      <p:sp>
        <p:nvSpPr>
          <p:cNvPr id="8" name="Google Shape;116;p4">
            <a:extLst>
              <a:ext uri="{FF2B5EF4-FFF2-40B4-BE49-F238E27FC236}">
                <a16:creationId xmlns:a16="http://schemas.microsoft.com/office/drawing/2014/main" id="{35675D46-C222-4E8E-AF5D-58D55AE19210}"/>
              </a:ext>
            </a:extLst>
          </p:cNvPr>
          <p:cNvSpPr txBox="1"/>
          <p:nvPr/>
        </p:nvSpPr>
        <p:spPr>
          <a:xfrm>
            <a:off x="291674" y="5773491"/>
            <a:ext cx="11608652" cy="998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R="0" lvl="0" indent="0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No </a:t>
            </a:r>
            <a:r>
              <a:rPr kumimoji="0" lang="en-HK" altLang="zh-TW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systematic tools 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for evaluating online learning effectiveness and attitudes </a:t>
            </a:r>
            <a:endParaRPr lang="en-HK" altLang="zh-TW" sz="2400" dirty="0"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  <a:p>
            <a:pPr marR="0" lvl="0" indent="0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過往沒有任何系統性工具可評估網上學習的成效和態度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  <a:sym typeface="Arial"/>
            </a:endParaRPr>
          </a:p>
        </p:txBody>
      </p:sp>
      <p:sp>
        <p:nvSpPr>
          <p:cNvPr id="9" name="Google Shape;117;p4">
            <a:extLst>
              <a:ext uri="{FF2B5EF4-FFF2-40B4-BE49-F238E27FC236}">
                <a16:creationId xmlns:a16="http://schemas.microsoft.com/office/drawing/2014/main" id="{BC332F3D-7D88-43A5-87AB-03A35B96AB15}"/>
              </a:ext>
            </a:extLst>
          </p:cNvPr>
          <p:cNvSpPr/>
          <p:nvPr/>
        </p:nvSpPr>
        <p:spPr>
          <a:xfrm>
            <a:off x="5731639" y="2202858"/>
            <a:ext cx="728722" cy="511718"/>
          </a:xfrm>
          <a:prstGeom prst="downArrow">
            <a:avLst>
              <a:gd name="adj1" fmla="val 50000"/>
              <a:gd name="adj2" fmla="val 51777"/>
            </a:avLst>
          </a:prstGeom>
          <a:solidFill>
            <a:schemeClr val="accent6"/>
          </a:solidFill>
          <a:ln w="12700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FE6B71-EEE4-44B7-B746-14D944B1EADF}"/>
              </a:ext>
            </a:extLst>
          </p:cNvPr>
          <p:cNvSpPr/>
          <p:nvPr/>
        </p:nvSpPr>
        <p:spPr>
          <a:xfrm>
            <a:off x="246251" y="1234964"/>
            <a:ext cx="11699497" cy="91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HK" altLang="zh-TW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During the pandemic </a:t>
            </a:r>
            <a:r>
              <a:rPr lang="zh-TW" alt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在疫情期間</a:t>
            </a:r>
            <a:endParaRPr lang="en-HK" altLang="zh-TW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HK" altLang="zh-TW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Under the complete online learning environment </a:t>
            </a:r>
            <a:r>
              <a:rPr lang="zh-TW" alt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在完全網上學習的情況下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82604BD4-0EF6-42D0-873C-F4D38D31E8CE}"/>
              </a:ext>
            </a:extLst>
          </p:cNvPr>
          <p:cNvSpPr/>
          <p:nvPr/>
        </p:nvSpPr>
        <p:spPr>
          <a:xfrm>
            <a:off x="246251" y="1163942"/>
            <a:ext cx="11699498" cy="985109"/>
          </a:xfrm>
          <a:prstGeom prst="round2Diag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HK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Google Shape;117;p4">
            <a:extLst>
              <a:ext uri="{FF2B5EF4-FFF2-40B4-BE49-F238E27FC236}">
                <a16:creationId xmlns:a16="http://schemas.microsoft.com/office/drawing/2014/main" id="{B91576E6-EAED-40B1-9B6D-6167CD739821}"/>
              </a:ext>
            </a:extLst>
          </p:cNvPr>
          <p:cNvSpPr/>
          <p:nvPr/>
        </p:nvSpPr>
        <p:spPr>
          <a:xfrm>
            <a:off x="5731639" y="5192202"/>
            <a:ext cx="728722" cy="511718"/>
          </a:xfrm>
          <a:prstGeom prst="downArrow">
            <a:avLst>
              <a:gd name="adj1" fmla="val 50000"/>
              <a:gd name="adj2" fmla="val 51777"/>
            </a:avLst>
          </a:prstGeom>
          <a:solidFill>
            <a:schemeClr val="accent6"/>
          </a:solidFill>
          <a:ln w="12700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D94A1B0E-0D72-4A2C-BFF6-3A525A16EE53}"/>
              </a:ext>
            </a:extLst>
          </p:cNvPr>
          <p:cNvSpPr/>
          <p:nvPr/>
        </p:nvSpPr>
        <p:spPr>
          <a:xfrm>
            <a:off x="208150" y="5811533"/>
            <a:ext cx="11699498" cy="985109"/>
          </a:xfrm>
          <a:prstGeom prst="round2Diag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HK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Google Shape;99;p2">
            <a:extLst>
              <a:ext uri="{FF2B5EF4-FFF2-40B4-BE49-F238E27FC236}">
                <a16:creationId xmlns:a16="http://schemas.microsoft.com/office/drawing/2014/main" id="{33086142-C0D7-4F2D-B749-B70249E03D6B}"/>
              </a:ext>
            </a:extLst>
          </p:cNvPr>
          <p:cNvSpPr txBox="1">
            <a:spLocks/>
          </p:cNvSpPr>
          <p:nvPr/>
        </p:nvSpPr>
        <p:spPr>
          <a:xfrm>
            <a:off x="0" y="20510"/>
            <a:ext cx="12192000" cy="100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ct val="100000"/>
            </a:pPr>
            <a:r>
              <a:rPr lang="en-US" altLang="zh-TW" b="1" dirty="0"/>
              <a:t>Emerging Issues / </a:t>
            </a:r>
            <a:r>
              <a:rPr lang="zh-TW" altLang="en-US" b="1" dirty="0"/>
              <a:t>新出現議題</a:t>
            </a:r>
          </a:p>
        </p:txBody>
      </p:sp>
    </p:spTree>
    <p:extLst>
      <p:ext uri="{BB962C8B-B14F-4D97-AF65-F5344CB8AC3E}">
        <p14:creationId xmlns:p14="http://schemas.microsoft.com/office/powerpoint/2010/main" val="1267115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>
            <a:spLocks noGrp="1"/>
          </p:cNvSpPr>
          <p:nvPr>
            <p:ph type="sldNum" idx="12"/>
          </p:nvPr>
        </p:nvSpPr>
        <p:spPr>
          <a:xfrm>
            <a:off x="11655957" y="6487999"/>
            <a:ext cx="3845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</a:t>
            </a:fld>
            <a:endParaRPr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9121735-E803-4526-AB73-6AC14B4D12BD}"/>
              </a:ext>
            </a:extLst>
          </p:cNvPr>
          <p:cNvSpPr/>
          <p:nvPr/>
        </p:nvSpPr>
        <p:spPr>
          <a:xfrm>
            <a:off x="1833110" y="1575137"/>
            <a:ext cx="9606250" cy="16554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04FDD50-2901-447C-8112-3E90F073BE28}"/>
              </a:ext>
            </a:extLst>
          </p:cNvPr>
          <p:cNvSpPr/>
          <p:nvPr/>
        </p:nvSpPr>
        <p:spPr>
          <a:xfrm>
            <a:off x="702810" y="1727703"/>
            <a:ext cx="749300" cy="76200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0AE461-12FD-44CC-863B-2B0FC9251B08}"/>
              </a:ext>
            </a:extLst>
          </p:cNvPr>
          <p:cNvSpPr txBox="1"/>
          <p:nvPr/>
        </p:nvSpPr>
        <p:spPr>
          <a:xfrm>
            <a:off x="893310" y="1753103"/>
            <a:ext cx="5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4000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5F0F68-925E-4A9B-9725-A5CFA94B7927}"/>
              </a:ext>
            </a:extLst>
          </p:cNvPr>
          <p:cNvSpPr txBox="1"/>
          <p:nvPr/>
        </p:nvSpPr>
        <p:spPr>
          <a:xfrm>
            <a:off x="1929660" y="2594690"/>
            <a:ext cx="94157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探討有特殊教育需要的學生，其家長及老師面對的挑戰和困難</a:t>
            </a:r>
            <a:endParaRPr lang="en-US" altLang="zh-TW" sz="2600" dirty="0"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2B392E-118F-4152-91F8-587D56514576}"/>
              </a:ext>
            </a:extLst>
          </p:cNvPr>
          <p:cNvSpPr/>
          <p:nvPr/>
        </p:nvSpPr>
        <p:spPr>
          <a:xfrm>
            <a:off x="1833110" y="3610626"/>
            <a:ext cx="9606250" cy="16554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87E915-3670-43E4-8932-06281491E5DC}"/>
              </a:ext>
            </a:extLst>
          </p:cNvPr>
          <p:cNvSpPr/>
          <p:nvPr/>
        </p:nvSpPr>
        <p:spPr>
          <a:xfrm>
            <a:off x="702810" y="3770622"/>
            <a:ext cx="749300" cy="76200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B9B846-EE4F-4311-B24E-27FD3E049FC1}"/>
              </a:ext>
            </a:extLst>
          </p:cNvPr>
          <p:cNvSpPr txBox="1"/>
          <p:nvPr/>
        </p:nvSpPr>
        <p:spPr>
          <a:xfrm flipH="1">
            <a:off x="845493" y="3785249"/>
            <a:ext cx="50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40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860875-781D-42B8-8698-C2275F9CF256}"/>
              </a:ext>
            </a:extLst>
          </p:cNvPr>
          <p:cNvSpPr txBox="1"/>
          <p:nvPr/>
        </p:nvSpPr>
        <p:spPr>
          <a:xfrm>
            <a:off x="1929660" y="1702138"/>
            <a:ext cx="94157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altLang="zh-TW" sz="26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To</a:t>
            </a:r>
            <a:r>
              <a:rPr lang="zh-TW" altLang="en-US" sz="26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</a:t>
            </a:r>
            <a:r>
              <a:rPr lang="en-HK" altLang="zh-TW" sz="26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examine</a:t>
            </a:r>
            <a:r>
              <a:rPr lang="en-US" altLang="zh-TW" sz="26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 the challenges and difficulties faced by children with SEN* and their parents and teachers</a:t>
            </a:r>
            <a:r>
              <a:rPr lang="en-US" altLang="zh-TW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24" name="Google Shape;99;p2">
            <a:extLst>
              <a:ext uri="{FF2B5EF4-FFF2-40B4-BE49-F238E27FC236}">
                <a16:creationId xmlns:a16="http://schemas.microsoft.com/office/drawing/2014/main" id="{3437FD6D-0626-42A0-AA00-2CC173AA4D8B}"/>
              </a:ext>
            </a:extLst>
          </p:cNvPr>
          <p:cNvSpPr txBox="1">
            <a:spLocks/>
          </p:cNvSpPr>
          <p:nvPr/>
        </p:nvSpPr>
        <p:spPr>
          <a:xfrm>
            <a:off x="0" y="96939"/>
            <a:ext cx="12192000" cy="100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ct val="100000"/>
            </a:pPr>
            <a:r>
              <a:rPr lang="en-US" altLang="zh-TW" b="1" dirty="0"/>
              <a:t>Research Aims / </a:t>
            </a:r>
            <a:r>
              <a:rPr lang="zh-TW" altLang="en-US" b="1" dirty="0"/>
              <a:t>研究目的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5CE4DC-1FDC-4E13-BFD4-2AB276ED3D8E}"/>
              </a:ext>
            </a:extLst>
          </p:cNvPr>
          <p:cNvSpPr/>
          <p:nvPr/>
        </p:nvSpPr>
        <p:spPr>
          <a:xfrm>
            <a:off x="261411" y="5884853"/>
            <a:ext cx="11524410" cy="862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TW" dirty="0">
                <a:latin typeface="Segoe UI Light" panose="020B0502040204020203" pitchFamily="34" charset="0"/>
                <a:cs typeface="Segoe UI Light" panose="020B0502040204020203" pitchFamily="34" charset="0"/>
              </a:rPr>
              <a:t>* SEN subtypes include Attention Deficit/Hyperactivity Disorder (ADHD), Autism Spectrum Disorder (ASD), Specific Learning Difficulties (</a:t>
            </a:r>
            <a:r>
              <a:rPr lang="en-US" altLang="zh-TW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SpLD</a:t>
            </a:r>
            <a:r>
              <a:rPr lang="en-US" altLang="zh-TW" dirty="0">
                <a:latin typeface="Segoe UI Light" panose="020B0502040204020203" pitchFamily="34" charset="0"/>
                <a:cs typeface="Segoe UI Light" panose="020B0502040204020203" pitchFamily="34" charset="0"/>
              </a:rPr>
              <a:t>), and Speech and Language Impairments (SLI)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TW" dirty="0">
                <a:latin typeface="Segoe UI Light" panose="020B0502040204020203" pitchFamily="34" charset="0"/>
                <a:cs typeface="Segoe UI Light" panose="020B0502040204020203" pitchFamily="34" charset="0"/>
              </a:rPr>
              <a:t>* </a:t>
            </a:r>
            <a:r>
              <a:rPr lang="zh-TW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有特殊教育需要的種類包括專注力不足</a:t>
            </a:r>
            <a:r>
              <a:rPr lang="en-US" altLang="zh-TW" dirty="0">
                <a:latin typeface="Segoe UI Light" panose="020B0502040204020203" pitchFamily="34" charset="0"/>
                <a:cs typeface="Segoe UI Light" panose="020B0502040204020203" pitchFamily="34" charset="0"/>
              </a:rPr>
              <a:t>/</a:t>
            </a:r>
            <a:r>
              <a:rPr lang="zh-TW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過度活躍症 </a:t>
            </a:r>
            <a:r>
              <a:rPr lang="en-HK" altLang="zh-TW" dirty="0">
                <a:latin typeface="Segoe UI Light" panose="020B0502040204020203" pitchFamily="34" charset="0"/>
                <a:cs typeface="Segoe UI Light" panose="020B0502040204020203" pitchFamily="34" charset="0"/>
              </a:rPr>
              <a:t>(ADHD), </a:t>
            </a:r>
            <a:r>
              <a:rPr lang="zh-TW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自閉症譜系障礙 </a:t>
            </a:r>
            <a:r>
              <a:rPr lang="en-HK" altLang="zh-TW" dirty="0">
                <a:latin typeface="Segoe UI Light" panose="020B0502040204020203" pitchFamily="34" charset="0"/>
                <a:cs typeface="Segoe UI Light" panose="020B0502040204020203" pitchFamily="34" charset="0"/>
              </a:rPr>
              <a:t>(ASD), </a:t>
            </a:r>
            <a:r>
              <a:rPr lang="zh-TW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特殊學習困難</a:t>
            </a:r>
            <a:r>
              <a:rPr lang="en-HK" altLang="zh-TW" dirty="0">
                <a:latin typeface="Segoe UI Light" panose="020B0502040204020203" pitchFamily="34" charset="0"/>
                <a:cs typeface="Segoe UI Light" panose="020B0502040204020203" pitchFamily="34" charset="0"/>
              </a:rPr>
              <a:t> (</a:t>
            </a:r>
            <a:r>
              <a:rPr lang="en-HK" altLang="zh-TW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SpLD</a:t>
            </a:r>
            <a:r>
              <a:rPr lang="en-HK" altLang="zh-TW" dirty="0">
                <a:latin typeface="Segoe UI Light" panose="020B0502040204020203" pitchFamily="34" charset="0"/>
                <a:cs typeface="Segoe UI Light" panose="020B0502040204020203" pitchFamily="34" charset="0"/>
              </a:rPr>
              <a:t>) </a:t>
            </a:r>
            <a:r>
              <a:rPr lang="zh-TW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和言語障礙 </a:t>
            </a:r>
            <a:r>
              <a:rPr lang="en-HK" altLang="zh-TW" dirty="0">
                <a:latin typeface="Segoe UI Light" panose="020B0502040204020203" pitchFamily="34" charset="0"/>
                <a:cs typeface="Segoe UI Light" panose="020B0502040204020203" pitchFamily="34" charset="0"/>
              </a:rPr>
              <a:t>(SLI)</a:t>
            </a:r>
            <a:endParaRPr lang="en-US" altLang="zh-TW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619570-D0AF-4E2B-B719-72AD777DED3C}"/>
              </a:ext>
            </a:extLst>
          </p:cNvPr>
          <p:cNvSpPr txBox="1"/>
          <p:nvPr/>
        </p:nvSpPr>
        <p:spPr>
          <a:xfrm>
            <a:off x="1928360" y="3676851"/>
            <a:ext cx="94157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To develop systematic tools that evaluate online learning effectiveness (</a:t>
            </a:r>
            <a:r>
              <a:rPr lang="en-HK" altLang="zh-TW" sz="26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attitude and process)</a:t>
            </a:r>
            <a:endParaRPr lang="en-US" altLang="zh-TW" sz="1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A1061E-801C-41F1-AA93-48ED9E5E312B}"/>
              </a:ext>
            </a:extLst>
          </p:cNvPr>
          <p:cNvSpPr txBox="1"/>
          <p:nvPr/>
        </p:nvSpPr>
        <p:spPr>
          <a:xfrm>
            <a:off x="1928360" y="4569101"/>
            <a:ext cx="94157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開發</a:t>
            </a:r>
            <a:r>
              <a:rPr lang="zh-TW" altLang="en-US" sz="2600" dirty="0">
                <a:solidFill>
                  <a:schemeClr val="tx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系統化工具以評估網上學習的成效 </a:t>
            </a:r>
            <a:r>
              <a:rPr lang="en-HK" altLang="zh-TW" sz="2600" dirty="0">
                <a:solidFill>
                  <a:schemeClr val="tx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(</a:t>
            </a:r>
            <a:r>
              <a:rPr lang="zh-TW" altLang="en-US" sz="2600" dirty="0">
                <a:solidFill>
                  <a:schemeClr val="tx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態度和過程</a:t>
            </a:r>
            <a:r>
              <a:rPr lang="en-HK" altLang="zh-TW" sz="2600" dirty="0">
                <a:solidFill>
                  <a:schemeClr val="tx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)</a:t>
            </a:r>
            <a:endParaRPr lang="en-US" altLang="zh-TW" sz="2600" dirty="0"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130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 txBox="1">
            <a:spLocks noGrp="1"/>
          </p:cNvSpPr>
          <p:nvPr>
            <p:ph type="title"/>
          </p:nvPr>
        </p:nvSpPr>
        <p:spPr>
          <a:xfrm>
            <a:off x="0" y="168382"/>
            <a:ext cx="12192000" cy="1384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br>
              <a:rPr lang="zh-TW" b="1" dirty="0"/>
            </a:br>
            <a:endParaRPr b="1" dirty="0"/>
          </a:p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zh-TW" b="1" dirty="0"/>
              <a:t>A </a:t>
            </a:r>
            <a:r>
              <a:rPr lang="en-HK" altLang="zh-TW" b="1" dirty="0"/>
              <a:t>Bi</a:t>
            </a:r>
            <a:r>
              <a:rPr lang="zh-TW" b="1" dirty="0"/>
              <a:t>-Stage, Integrated Approach</a:t>
            </a:r>
            <a:br>
              <a:rPr lang="en-HK" altLang="zh-TW" b="1" dirty="0"/>
            </a:br>
            <a:r>
              <a:rPr lang="zh-TW" altLang="en-US" b="1" dirty="0"/>
              <a:t>兩段式量質性整合研究</a:t>
            </a:r>
            <a:br>
              <a:rPr lang="zh-TW" b="1" dirty="0"/>
            </a:br>
            <a:endParaRPr b="1" dirty="0"/>
          </a:p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b="1" dirty="0"/>
          </a:p>
        </p:txBody>
      </p:sp>
      <p:sp>
        <p:nvSpPr>
          <p:cNvPr id="130" name="Google Shape;130;p6"/>
          <p:cNvSpPr txBox="1">
            <a:spLocks noGrp="1"/>
          </p:cNvSpPr>
          <p:nvPr>
            <p:ph type="sldNum" idx="12"/>
          </p:nvPr>
        </p:nvSpPr>
        <p:spPr>
          <a:xfrm>
            <a:off x="11696700" y="6549408"/>
            <a:ext cx="429558" cy="32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</a:t>
            </a:fld>
            <a:endParaRPr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10021A0-46A9-47BA-9C45-3FE980D974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1375444"/>
              </p:ext>
            </p:extLst>
          </p:nvPr>
        </p:nvGraphicFramePr>
        <p:xfrm>
          <a:off x="7619074" y="1940244"/>
          <a:ext cx="4572926" cy="4438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Google Shape;131;p6">
            <a:extLst>
              <a:ext uri="{FF2B5EF4-FFF2-40B4-BE49-F238E27FC236}">
                <a16:creationId xmlns:a16="http://schemas.microsoft.com/office/drawing/2014/main" id="{406D7BF9-8D51-4D31-A113-A70CA6009AD3}"/>
              </a:ext>
            </a:extLst>
          </p:cNvPr>
          <p:cNvSpPr txBox="1"/>
          <p:nvPr/>
        </p:nvSpPr>
        <p:spPr>
          <a:xfrm>
            <a:off x="2999449" y="2238446"/>
            <a:ext cx="4822526" cy="1569620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A Quantitative Online Survey</a:t>
            </a:r>
            <a:endParaRPr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量</a:t>
            </a:r>
            <a:r>
              <a:rPr lang="zh-TW" altLang="en-US" sz="32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性</a:t>
            </a:r>
            <a:r>
              <a:rPr lang="zh-TW" sz="32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問卷調查</a:t>
            </a:r>
            <a:endParaRPr sz="3200" dirty="0">
              <a:solidFill>
                <a:schemeClr val="dk1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  <p:sp>
        <p:nvSpPr>
          <p:cNvPr id="12" name="Google Shape;132;p6">
            <a:extLst>
              <a:ext uri="{FF2B5EF4-FFF2-40B4-BE49-F238E27FC236}">
                <a16:creationId xmlns:a16="http://schemas.microsoft.com/office/drawing/2014/main" id="{6C52408F-4FA5-44D6-AF56-4AFF31702E77}"/>
              </a:ext>
            </a:extLst>
          </p:cNvPr>
          <p:cNvSpPr txBox="1"/>
          <p:nvPr/>
        </p:nvSpPr>
        <p:spPr>
          <a:xfrm>
            <a:off x="2999448" y="4571529"/>
            <a:ext cx="4822527" cy="156962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Qualitative In-Depth </a:t>
            </a:r>
            <a:br>
              <a:rPr lang="en-HK" altLang="zh-TW" sz="32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</a:br>
            <a:r>
              <a:rPr lang="en-HK" altLang="zh-TW" sz="32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Semi-structured </a:t>
            </a:r>
            <a:r>
              <a:rPr lang="zh-TW" sz="32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Interviews</a:t>
            </a:r>
            <a:endParaRPr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質性</a:t>
            </a:r>
            <a:r>
              <a:rPr lang="zh-TW" altLang="en-US" sz="32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半結構</a:t>
            </a:r>
            <a:r>
              <a:rPr lang="zh-TW" sz="32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深入訪談</a:t>
            </a:r>
            <a:endParaRPr sz="3200" dirty="0">
              <a:solidFill>
                <a:schemeClr val="dk1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  <p:cxnSp>
        <p:nvCxnSpPr>
          <p:cNvPr id="13" name="Google Shape;133;p6">
            <a:extLst>
              <a:ext uri="{FF2B5EF4-FFF2-40B4-BE49-F238E27FC236}">
                <a16:creationId xmlns:a16="http://schemas.microsoft.com/office/drawing/2014/main" id="{7A9C9DC5-F4A4-407F-B39D-2AACC312B6E5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>
            <a:off x="5410712" y="3808066"/>
            <a:ext cx="0" cy="763463"/>
          </a:xfrm>
          <a:prstGeom prst="straightConnector1">
            <a:avLst/>
          </a:prstGeom>
          <a:noFill/>
          <a:ln w="76200" cap="flat" cmpd="sng">
            <a:solidFill>
              <a:srgbClr val="548135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B064E89-53B8-4C9C-B881-68EAB50B8F76}"/>
              </a:ext>
            </a:extLst>
          </p:cNvPr>
          <p:cNvSpPr/>
          <p:nvPr/>
        </p:nvSpPr>
        <p:spPr>
          <a:xfrm>
            <a:off x="100013" y="2290163"/>
            <a:ext cx="30299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Stage 1 </a:t>
            </a:r>
          </a:p>
          <a:p>
            <a:r>
              <a:rPr lang="zh-TW" altLang="en-US" sz="2800" b="1" dirty="0">
                <a:solidFill>
                  <a:schemeClr val="dk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/>
              </a:rPr>
              <a:t>第一階段</a:t>
            </a:r>
            <a:endParaRPr lang="en-HK" altLang="zh-TW" sz="2800" b="1" dirty="0">
              <a:solidFill>
                <a:schemeClr val="dk1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Calibri"/>
            </a:endParaRPr>
          </a:p>
          <a:p>
            <a:r>
              <a:rPr lang="en-HK" sz="2800" dirty="0">
                <a:solidFill>
                  <a:schemeClr val="dk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/>
              </a:rPr>
              <a:t>(12/2020-03/2021)</a:t>
            </a:r>
            <a:endParaRPr lang="en-HK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5015D9-0158-4BB5-B457-C0F89625603E}"/>
              </a:ext>
            </a:extLst>
          </p:cNvPr>
          <p:cNvSpPr/>
          <p:nvPr/>
        </p:nvSpPr>
        <p:spPr>
          <a:xfrm>
            <a:off x="100013" y="4575888"/>
            <a:ext cx="30299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Stage 2 </a:t>
            </a:r>
          </a:p>
          <a:p>
            <a:r>
              <a:rPr lang="zh-TW" altLang="en-US" sz="2800" b="1" dirty="0">
                <a:solidFill>
                  <a:schemeClr val="dk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/>
              </a:rPr>
              <a:t>第二階段</a:t>
            </a:r>
            <a:endParaRPr lang="en-HK" altLang="zh-TW" sz="2800" b="1" dirty="0">
              <a:solidFill>
                <a:schemeClr val="dk1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Calibri"/>
            </a:endParaRPr>
          </a:p>
          <a:p>
            <a:r>
              <a:rPr lang="en-HK" sz="2800" dirty="0">
                <a:solidFill>
                  <a:schemeClr val="dk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/>
              </a:rPr>
              <a:t>(07/2021-08/2021)</a:t>
            </a:r>
            <a:endParaRPr lang="en-HK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230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"/>
          <p:cNvSpPr txBox="1">
            <a:spLocks noGrp="1"/>
          </p:cNvSpPr>
          <p:nvPr>
            <p:ph type="sldNum" idx="12"/>
          </p:nvPr>
        </p:nvSpPr>
        <p:spPr>
          <a:xfrm>
            <a:off x="11607452" y="6458055"/>
            <a:ext cx="459189" cy="329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</a:t>
            </a:fld>
            <a:endParaRPr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BF790E1-4639-494B-BF95-BA3186EA77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5028215"/>
              </p:ext>
            </p:extLst>
          </p:nvPr>
        </p:nvGraphicFramePr>
        <p:xfrm>
          <a:off x="6572249" y="1685015"/>
          <a:ext cx="5314950" cy="4100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56D4781-F94C-4A44-B0D6-15498BA180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6829621"/>
              </p:ext>
            </p:extLst>
          </p:nvPr>
        </p:nvGraphicFramePr>
        <p:xfrm>
          <a:off x="0" y="1072473"/>
          <a:ext cx="6572249" cy="5715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Google Shape;99;p2">
            <a:extLst>
              <a:ext uri="{FF2B5EF4-FFF2-40B4-BE49-F238E27FC236}">
                <a16:creationId xmlns:a16="http://schemas.microsoft.com/office/drawing/2014/main" id="{F981A08D-E275-445C-A768-3FB65562B8A6}"/>
              </a:ext>
            </a:extLst>
          </p:cNvPr>
          <p:cNvSpPr txBox="1">
            <a:spLocks/>
          </p:cNvSpPr>
          <p:nvPr/>
        </p:nvSpPr>
        <p:spPr>
          <a:xfrm>
            <a:off x="0" y="70348"/>
            <a:ext cx="12192000" cy="100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ct val="100000"/>
            </a:pPr>
            <a:r>
              <a:rPr lang="zh-TW" altLang="en-US" b="1" dirty="0"/>
              <a:t> </a:t>
            </a:r>
            <a:r>
              <a:rPr lang="en-US" altLang="zh-TW" b="1" dirty="0"/>
              <a:t>Online Survey Participants </a:t>
            </a:r>
            <a:r>
              <a:rPr lang="en-HK" altLang="zh-TW" b="1" dirty="0"/>
              <a:t>/ </a:t>
            </a:r>
            <a:r>
              <a:rPr lang="zh-TW" altLang="en-US" b="1" dirty="0"/>
              <a:t>網上調查參與者</a:t>
            </a:r>
          </a:p>
        </p:txBody>
      </p:sp>
    </p:spTree>
    <p:extLst>
      <p:ext uri="{BB962C8B-B14F-4D97-AF65-F5344CB8AC3E}">
        <p14:creationId xmlns:p14="http://schemas.microsoft.com/office/powerpoint/2010/main" val="3759958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0" y="157643"/>
            <a:ext cx="12191999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10000"/>
              </a:lnSpc>
              <a:buSzPts val="4400"/>
            </a:pPr>
            <a:r>
              <a:rPr lang="zh-TW" b="1" dirty="0"/>
              <a:t>Online Survey: Developing Two </a:t>
            </a:r>
            <a:r>
              <a:rPr lang="en-HK" altLang="zh-TW" b="1" dirty="0"/>
              <a:t>Systematic Tools</a:t>
            </a:r>
            <a:br>
              <a:rPr lang="en-HK" altLang="zh-TW" b="1" dirty="0"/>
            </a:br>
            <a:r>
              <a:rPr lang="zh-TW" altLang="en-US" b="1" dirty="0"/>
              <a:t>網上調查</a:t>
            </a:r>
            <a:r>
              <a:rPr lang="en-HK" altLang="zh-TW" b="1" dirty="0"/>
              <a:t>: </a:t>
            </a:r>
            <a:r>
              <a:rPr lang="zh-TW" altLang="en-US" b="1" dirty="0"/>
              <a:t>開發兩套系統化工具</a:t>
            </a:r>
            <a:endParaRPr b="1" dirty="0"/>
          </a:p>
        </p:txBody>
      </p:sp>
      <p:sp>
        <p:nvSpPr>
          <p:cNvPr id="148" name="Google Shape;148;p8"/>
          <p:cNvSpPr txBox="1">
            <a:spLocks noGrp="1"/>
          </p:cNvSpPr>
          <p:nvPr>
            <p:ph type="sldNum" idx="12"/>
          </p:nvPr>
        </p:nvSpPr>
        <p:spPr>
          <a:xfrm>
            <a:off x="11728151" y="6492875"/>
            <a:ext cx="4395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</a:t>
            </a:fld>
            <a:endParaRPr/>
          </a:p>
        </p:txBody>
      </p:sp>
      <p:sp>
        <p:nvSpPr>
          <p:cNvPr id="149" name="Google Shape;149;p8"/>
          <p:cNvSpPr txBox="1"/>
          <p:nvPr/>
        </p:nvSpPr>
        <p:spPr>
          <a:xfrm>
            <a:off x="1090644" y="2065455"/>
            <a:ext cx="10167239" cy="1200288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1. Online Learning Attitude Questionnaire </a:t>
            </a:r>
            <a:r>
              <a:rPr lang="en-HK" altLang="zh-TW" sz="36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(OLAQ)</a:t>
            </a:r>
            <a:endParaRPr sz="36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網上學習態度問卷</a:t>
            </a:r>
            <a:endParaRPr sz="36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58" name="Google Shape;158;p8"/>
          <p:cNvCxnSpPr>
            <a:cxnSpLocks/>
            <a:stCxn id="149" idx="2"/>
            <a:endCxn id="60" idx="0"/>
          </p:cNvCxnSpPr>
          <p:nvPr/>
        </p:nvCxnSpPr>
        <p:spPr>
          <a:xfrm>
            <a:off x="6174264" y="3265743"/>
            <a:ext cx="4731297" cy="1520928"/>
          </a:xfrm>
          <a:prstGeom prst="straightConnector1">
            <a:avLst/>
          </a:prstGeom>
          <a:noFill/>
          <a:ln w="38100" cap="flat" cmpd="sng">
            <a:solidFill>
              <a:srgbClr val="548135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26" name="Google Shape;158;p8">
            <a:extLst>
              <a:ext uri="{FF2B5EF4-FFF2-40B4-BE49-F238E27FC236}">
                <a16:creationId xmlns:a16="http://schemas.microsoft.com/office/drawing/2014/main" id="{C6F39DDD-A316-44D7-9A7D-95C1C0894388}"/>
              </a:ext>
            </a:extLst>
          </p:cNvPr>
          <p:cNvCxnSpPr>
            <a:cxnSpLocks/>
            <a:stCxn id="149" idx="2"/>
            <a:endCxn id="59" idx="0"/>
          </p:cNvCxnSpPr>
          <p:nvPr/>
        </p:nvCxnSpPr>
        <p:spPr>
          <a:xfrm>
            <a:off x="6174264" y="3265743"/>
            <a:ext cx="2327340" cy="1520929"/>
          </a:xfrm>
          <a:prstGeom prst="straightConnector1">
            <a:avLst/>
          </a:prstGeom>
          <a:noFill/>
          <a:ln w="38100" cap="flat" cmpd="sng">
            <a:solidFill>
              <a:srgbClr val="548135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28" name="Google Shape;158;p8">
            <a:extLst>
              <a:ext uri="{FF2B5EF4-FFF2-40B4-BE49-F238E27FC236}">
                <a16:creationId xmlns:a16="http://schemas.microsoft.com/office/drawing/2014/main" id="{4CFE23BB-8C5A-404F-B6B0-F4402FDCAA08}"/>
              </a:ext>
            </a:extLst>
          </p:cNvPr>
          <p:cNvCxnSpPr>
            <a:cxnSpLocks/>
            <a:stCxn id="149" idx="2"/>
          </p:cNvCxnSpPr>
          <p:nvPr/>
        </p:nvCxnSpPr>
        <p:spPr>
          <a:xfrm>
            <a:off x="6174264" y="3265743"/>
            <a:ext cx="32956" cy="1569032"/>
          </a:xfrm>
          <a:prstGeom prst="straightConnector1">
            <a:avLst/>
          </a:prstGeom>
          <a:noFill/>
          <a:ln w="38100" cap="flat" cmpd="sng">
            <a:solidFill>
              <a:srgbClr val="548135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30" name="Google Shape;158;p8">
            <a:extLst>
              <a:ext uri="{FF2B5EF4-FFF2-40B4-BE49-F238E27FC236}">
                <a16:creationId xmlns:a16="http://schemas.microsoft.com/office/drawing/2014/main" id="{9592FCC1-7349-4253-8F58-9E1016F99849}"/>
              </a:ext>
            </a:extLst>
          </p:cNvPr>
          <p:cNvCxnSpPr>
            <a:cxnSpLocks/>
            <a:stCxn id="149" idx="2"/>
          </p:cNvCxnSpPr>
          <p:nvPr/>
        </p:nvCxnSpPr>
        <p:spPr>
          <a:xfrm flipH="1">
            <a:off x="3828111" y="3265743"/>
            <a:ext cx="2346153" cy="1569032"/>
          </a:xfrm>
          <a:prstGeom prst="straightConnector1">
            <a:avLst/>
          </a:prstGeom>
          <a:noFill/>
          <a:ln w="38100" cap="flat" cmpd="sng">
            <a:solidFill>
              <a:srgbClr val="548135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DB1C2C8-648F-4295-A74C-049233073D09}"/>
              </a:ext>
            </a:extLst>
          </p:cNvPr>
          <p:cNvSpPr/>
          <p:nvPr/>
        </p:nvSpPr>
        <p:spPr>
          <a:xfrm>
            <a:off x="93062" y="4792545"/>
            <a:ext cx="2347200" cy="1589286"/>
          </a:xfrm>
          <a:prstGeom prst="roundRect">
            <a:avLst/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10000"/>
              </a:lnSpc>
            </a:pPr>
            <a:r>
              <a:rPr lang="en-HK" altLang="zh-TW" sz="28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Enjoyment</a:t>
            </a:r>
            <a:endParaRPr lang="en-HK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algn="ctr">
              <a:lnSpc>
                <a:spcPct val="110000"/>
              </a:lnSpc>
            </a:pPr>
            <a:r>
              <a:rPr lang="zh-TW" altLang="en-US" sz="28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享受</a:t>
            </a:r>
          </a:p>
        </p:txBody>
      </p:sp>
      <p:cxnSp>
        <p:nvCxnSpPr>
          <p:cNvPr id="32" name="Google Shape;158;p8">
            <a:extLst>
              <a:ext uri="{FF2B5EF4-FFF2-40B4-BE49-F238E27FC236}">
                <a16:creationId xmlns:a16="http://schemas.microsoft.com/office/drawing/2014/main" id="{5D73C7B4-33D7-4B5D-AEDB-23B55C2CECCC}"/>
              </a:ext>
            </a:extLst>
          </p:cNvPr>
          <p:cNvCxnSpPr>
            <a:cxnSpLocks/>
            <a:stCxn id="149" idx="2"/>
            <a:endCxn id="33" idx="0"/>
          </p:cNvCxnSpPr>
          <p:nvPr/>
        </p:nvCxnSpPr>
        <p:spPr>
          <a:xfrm flipH="1">
            <a:off x="1266662" y="3265743"/>
            <a:ext cx="4907602" cy="1526802"/>
          </a:xfrm>
          <a:prstGeom prst="straightConnector1">
            <a:avLst/>
          </a:prstGeom>
          <a:noFill/>
          <a:ln w="38100" cap="flat" cmpd="sng">
            <a:solidFill>
              <a:srgbClr val="548135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12AEC57-12E0-4B23-8D1B-9FD49392BBC6}"/>
              </a:ext>
            </a:extLst>
          </p:cNvPr>
          <p:cNvSpPr/>
          <p:nvPr/>
        </p:nvSpPr>
        <p:spPr>
          <a:xfrm>
            <a:off x="2505766" y="4786674"/>
            <a:ext cx="2347200" cy="1589286"/>
          </a:xfrm>
          <a:prstGeom prst="roundRect">
            <a:avLst/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10000"/>
              </a:lnSpc>
            </a:pPr>
            <a:r>
              <a:rPr lang="en-HK" altLang="zh-TW" sz="28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Anxiety </a:t>
            </a:r>
            <a:endParaRPr lang="en-HK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algn="ctr">
              <a:lnSpc>
                <a:spcPct val="110000"/>
              </a:lnSpc>
            </a:pPr>
            <a:r>
              <a:rPr lang="zh-TW" altLang="en-US" sz="2800" dirty="0">
                <a:latin typeface="Segoe UI Light" panose="020B0502040204020203" pitchFamily="34" charset="0"/>
                <a:ea typeface="Arimo"/>
                <a:cs typeface="Segoe UI Light" panose="020B0502040204020203" pitchFamily="34" charset="0"/>
                <a:sym typeface="Arimo"/>
              </a:rPr>
              <a:t>焦慮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80FD9927-83DB-4AB0-B364-765933A74AF1}"/>
              </a:ext>
            </a:extLst>
          </p:cNvPr>
          <p:cNvSpPr/>
          <p:nvPr/>
        </p:nvSpPr>
        <p:spPr>
          <a:xfrm>
            <a:off x="4918470" y="4790188"/>
            <a:ext cx="2347200" cy="1589287"/>
          </a:xfrm>
          <a:prstGeom prst="roundRect">
            <a:avLst/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10000"/>
              </a:lnSpc>
            </a:pPr>
            <a:r>
              <a:rPr lang="en-HK" altLang="zh-TW" sz="28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Utilization  </a:t>
            </a:r>
            <a:endParaRPr lang="en-HK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algn="ctr">
              <a:lnSpc>
                <a:spcPct val="110000"/>
              </a:lnSpc>
            </a:pPr>
            <a:r>
              <a:rPr lang="zh-TW" altLang="en-US" sz="28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應用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A28685F-1D8A-40CB-8684-287244090A9C}"/>
              </a:ext>
            </a:extLst>
          </p:cNvPr>
          <p:cNvSpPr/>
          <p:nvPr/>
        </p:nvSpPr>
        <p:spPr>
          <a:xfrm>
            <a:off x="7328527" y="4786672"/>
            <a:ext cx="2346153" cy="1589287"/>
          </a:xfrm>
          <a:prstGeom prst="roundRect">
            <a:avLst/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10000"/>
              </a:lnSpc>
            </a:pPr>
            <a:r>
              <a:rPr lang="en-HK" altLang="zh-TW" sz="28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Development </a:t>
            </a:r>
            <a:r>
              <a:rPr lang="zh-TW" altLang="en-US" sz="28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發展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E959782-93E7-4BE7-92CD-388F56FE15B4}"/>
              </a:ext>
            </a:extLst>
          </p:cNvPr>
          <p:cNvSpPr/>
          <p:nvPr/>
        </p:nvSpPr>
        <p:spPr>
          <a:xfrm>
            <a:off x="9732484" y="4786671"/>
            <a:ext cx="2346153" cy="1589287"/>
          </a:xfrm>
          <a:prstGeom prst="roundRect">
            <a:avLst/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10000"/>
              </a:lnSpc>
            </a:pPr>
            <a:r>
              <a:rPr lang="en-HK" altLang="zh-TW" sz="28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Motivation</a:t>
            </a:r>
            <a:endParaRPr lang="en-HK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algn="ctr">
              <a:lnSpc>
                <a:spcPct val="110000"/>
              </a:lnSpc>
            </a:pPr>
            <a:r>
              <a:rPr lang="zh-TW" altLang="en-US" sz="2800" dirty="0"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動機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"/>
          <p:cNvSpPr txBox="1">
            <a:spLocks noGrp="1"/>
          </p:cNvSpPr>
          <p:nvPr>
            <p:ph type="sldNum" idx="12"/>
          </p:nvPr>
        </p:nvSpPr>
        <p:spPr>
          <a:xfrm>
            <a:off x="11793196" y="6407625"/>
            <a:ext cx="3468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</a:t>
            </a:fld>
            <a:endParaRPr/>
          </a:p>
        </p:txBody>
      </p:sp>
      <p:sp>
        <p:nvSpPr>
          <p:cNvPr id="14" name="Google Shape;147;p8">
            <a:extLst>
              <a:ext uri="{FF2B5EF4-FFF2-40B4-BE49-F238E27FC236}">
                <a16:creationId xmlns:a16="http://schemas.microsoft.com/office/drawing/2014/main" id="{E16B276F-E8F6-4EC8-92B5-B526038F326B}"/>
              </a:ext>
            </a:extLst>
          </p:cNvPr>
          <p:cNvSpPr txBox="1">
            <a:spLocks/>
          </p:cNvSpPr>
          <p:nvPr/>
        </p:nvSpPr>
        <p:spPr>
          <a:xfrm>
            <a:off x="0" y="157643"/>
            <a:ext cx="12191999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HK" altLang="zh-TW" b="1" dirty="0"/>
              <a:t>Key Result 1: Online Learning Attitude</a:t>
            </a:r>
            <a:br>
              <a:rPr lang="en-HK" altLang="zh-TW" b="1" dirty="0"/>
            </a:br>
            <a:r>
              <a:rPr lang="zh-TW" altLang="en-US" b="1" dirty="0"/>
              <a:t>結果一</a:t>
            </a:r>
            <a:r>
              <a:rPr lang="en-US" altLang="zh-TW" b="1" dirty="0"/>
              <a:t>: </a:t>
            </a:r>
            <a:r>
              <a:rPr lang="zh-TW" altLang="en-US" b="1" dirty="0"/>
              <a:t>網上學習態度</a:t>
            </a:r>
          </a:p>
        </p:txBody>
      </p:sp>
      <p:sp>
        <p:nvSpPr>
          <p:cNvPr id="8" name="Google Shape;174;p9">
            <a:extLst>
              <a:ext uri="{FF2B5EF4-FFF2-40B4-BE49-F238E27FC236}">
                <a16:creationId xmlns:a16="http://schemas.microsoft.com/office/drawing/2014/main" id="{B8EC522C-D2EB-4606-ACED-F85B75868E41}"/>
              </a:ext>
            </a:extLst>
          </p:cNvPr>
          <p:cNvSpPr txBox="1"/>
          <p:nvPr/>
        </p:nvSpPr>
        <p:spPr>
          <a:xfrm>
            <a:off x="242888" y="1596621"/>
            <a:ext cx="11949111" cy="95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HK" sz="24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Students with SEN exhibited lower learning attitudes than TD students</a:t>
            </a:r>
          </a:p>
          <a:p>
            <a:pPr lvl="0">
              <a:lnSpc>
                <a:spcPct val="110000"/>
              </a:lnSpc>
              <a:buClr>
                <a:schemeClr val="dk1"/>
              </a:buClr>
              <a:buSzPts val="2400"/>
            </a:pPr>
            <a:r>
              <a:rPr lang="zh-TW" altLang="en-US" sz="2400" dirty="0">
                <a:solidFill>
                  <a:schemeClr val="dk1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相對於一般發展學生，有特殊教育需要的學生的學習態度較低</a:t>
            </a:r>
            <a:endParaRPr sz="2400" dirty="0">
              <a:solidFill>
                <a:schemeClr val="dk1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9DD0AA3-9852-4EFE-A84B-6C0684C1B0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772561"/>
              </p:ext>
            </p:extLst>
          </p:nvPr>
        </p:nvGraphicFramePr>
        <p:xfrm>
          <a:off x="363196" y="2628900"/>
          <a:ext cx="11430000" cy="4071459"/>
        </p:xfrm>
        <a:graphic>
          <a:graphicData uri="http://schemas.openxmlformats.org/drawingml/2006/table">
            <a:tbl>
              <a:tblPr firstRow="1" bandRow="1">
                <a:tableStyleId>{7F1B0965-C0CD-4AB3-BF57-DC6C8CB2A871}</a:tableStyleId>
              </a:tblPr>
              <a:tblGrid>
                <a:gridCol w="2857500">
                  <a:extLst>
                    <a:ext uri="{9D8B030D-6E8A-4147-A177-3AD203B41FA5}">
                      <a16:colId xmlns:a16="http://schemas.microsoft.com/office/drawing/2014/main" val="501017615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329922457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1527012400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3869666588"/>
                    </a:ext>
                  </a:extLst>
                </a:gridCol>
              </a:tblGrid>
              <a:tr h="94571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HK" altLang="zh-TW" sz="2400" b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</a:t>
                      </a:r>
                      <a:r>
                        <a:rPr lang="zh-TW" sz="2400" b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omponent</a:t>
                      </a:r>
                      <a:endParaRPr lang="en-HK" altLang="zh-TW" sz="2400" b="1" u="none" strike="noStrike" cap="none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400" b="1" u="none" strike="noStrike" cap="none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範疇</a:t>
                      </a:r>
                      <a:endParaRPr sz="24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zh-TW" sz="24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Students’ Self-Rating</a:t>
                      </a:r>
                      <a:endParaRPr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zh-TW" sz="24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學生自評</a:t>
                      </a:r>
                      <a:endParaRPr sz="24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zh-TW" sz="24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Caregivers’ Rating</a:t>
                      </a:r>
                      <a:endParaRPr sz="24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zh-TW" sz="24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家長評價</a:t>
                      </a:r>
                      <a:endParaRPr sz="24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zh-TW" sz="24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Teachers’ Rating</a:t>
                      </a:r>
                      <a:endParaRPr sz="24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zh-TW" sz="24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老師評價</a:t>
                      </a:r>
                      <a:endParaRPr sz="24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2516621246"/>
                  </a:ext>
                </a:extLst>
              </a:tr>
              <a:tr h="62514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Enjoyment /</a:t>
                      </a:r>
                      <a:r>
                        <a:rPr lang="en-HK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享受</a:t>
                      </a:r>
                      <a:endParaRPr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= TD</a:t>
                      </a:r>
                      <a:endParaRPr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 </a:t>
                      </a:r>
                      <a:endParaRPr sz="24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24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892352"/>
                  </a:ext>
                </a:extLst>
              </a:tr>
              <a:tr h="62514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Anxiety</a:t>
                      </a:r>
                      <a:r>
                        <a:rPr lang="en-HK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/</a:t>
                      </a:r>
                      <a:r>
                        <a:rPr lang="en-HK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zh-TW" sz="2400" dirty="0">
                          <a:latin typeface="Segoe UI Light" panose="020B0502040204020203" pitchFamily="34" charset="0"/>
                          <a:ea typeface="Arimo"/>
                          <a:cs typeface="Segoe UI Light" panose="020B0502040204020203" pitchFamily="34" charset="0"/>
                          <a:sym typeface="Arimo"/>
                        </a:rPr>
                        <a:t>焦</a:t>
                      </a:r>
                      <a:r>
                        <a:rPr lang="zh-TW" altLang="en-US" sz="2400" dirty="0">
                          <a:latin typeface="Segoe UI Light" panose="020B0502040204020203" pitchFamily="34" charset="0"/>
                          <a:ea typeface="Arimo"/>
                          <a:cs typeface="Segoe UI Light" panose="020B0502040204020203" pitchFamily="34" charset="0"/>
                          <a:sym typeface="Arimo"/>
                        </a:rPr>
                        <a:t>慮</a:t>
                      </a:r>
                      <a:endParaRPr sz="2400" dirty="0">
                        <a:latin typeface="Segoe UI Light" panose="020B0502040204020203" pitchFamily="34" charset="0"/>
                        <a:ea typeface="Arimo"/>
                        <a:cs typeface="Segoe UI Light" panose="020B0502040204020203" pitchFamily="34" charset="0"/>
                        <a:sym typeface="Arimo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&gt; TD</a:t>
                      </a:r>
                      <a:endParaRPr sz="2400" b="1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&gt; TD</a:t>
                      </a:r>
                      <a:endParaRPr sz="2400" b="1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&gt; TD </a:t>
                      </a:r>
                      <a:endParaRPr sz="2400" b="1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07645"/>
                  </a:ext>
                </a:extLst>
              </a:tr>
              <a:tr h="62514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Utilization</a:t>
                      </a:r>
                      <a:r>
                        <a:rPr lang="en-HK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/</a:t>
                      </a:r>
                      <a:r>
                        <a:rPr lang="en-HK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應用</a:t>
                      </a:r>
                      <a:endParaRPr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= TD</a:t>
                      </a:r>
                      <a:endParaRPr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 </a:t>
                      </a:r>
                      <a:endParaRPr sz="24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24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01824"/>
                  </a:ext>
                </a:extLst>
              </a:tr>
              <a:tr h="62514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Development</a:t>
                      </a:r>
                      <a:r>
                        <a:rPr lang="en-HK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/</a:t>
                      </a:r>
                      <a:r>
                        <a:rPr lang="en-HK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發展</a:t>
                      </a:r>
                      <a:endParaRPr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= TD </a:t>
                      </a:r>
                      <a:endParaRPr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= TD </a:t>
                      </a:r>
                      <a:endParaRPr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 </a:t>
                      </a:r>
                      <a:endParaRPr sz="24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151145"/>
                  </a:ext>
                </a:extLst>
              </a:tr>
              <a:tr h="62514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Motivation</a:t>
                      </a:r>
                      <a:r>
                        <a:rPr lang="en-HK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/</a:t>
                      </a:r>
                      <a:r>
                        <a:rPr lang="en-HK" alt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動機</a:t>
                      </a:r>
                      <a:endParaRPr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= TD</a:t>
                      </a:r>
                      <a:endParaRPr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</a:t>
                      </a:r>
                      <a:endParaRPr sz="24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SEN &lt; TD </a:t>
                      </a:r>
                      <a:endParaRPr sz="24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235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845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3859</TotalTime>
  <Words>3280</Words>
  <Application>Microsoft Office PowerPoint</Application>
  <PresentationFormat>Widescreen</PresentationFormat>
  <Paragraphs>408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PMingLiU</vt:lpstr>
      <vt:lpstr>Times New Roman</vt:lpstr>
      <vt:lpstr>SimSun</vt:lpstr>
      <vt:lpstr>Calibri</vt:lpstr>
      <vt:lpstr>Segoe UI Light</vt:lpstr>
      <vt:lpstr>Arial</vt:lpstr>
      <vt:lpstr>Office Theme</vt:lpstr>
      <vt:lpstr>PowerPoint Presentation</vt:lpstr>
      <vt:lpstr>“E-Inclusion: Creating a Barrier-Free Online Learning Environment  for Primary School Students with Special Educational Needs in Hong Kong”</vt:lpstr>
      <vt:lpstr>LEARNING Transformation / 學習形式轉變</vt:lpstr>
      <vt:lpstr>PowerPoint Presentation</vt:lpstr>
      <vt:lpstr>PowerPoint Presentation</vt:lpstr>
      <vt:lpstr>  A Bi-Stage, Integrated Approach 兩段式量質性整合研究  </vt:lpstr>
      <vt:lpstr>PowerPoint Presentation</vt:lpstr>
      <vt:lpstr>Online Survey: Developing Two Systematic Tools 網上調查: 開發兩套系統化工具</vt:lpstr>
      <vt:lpstr>PowerPoint Presentation</vt:lpstr>
      <vt:lpstr>PowerPoint Presentation</vt:lpstr>
      <vt:lpstr>PowerPoint Presentation</vt:lpstr>
      <vt:lpstr>PowerPoint Presentation</vt:lpstr>
      <vt:lpstr>  A Bi-Stage, Integrated Approach /  兩段式量質性整合研究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Results / 研究總結</vt:lpstr>
      <vt:lpstr>Recommendations / 建議</vt:lpstr>
      <vt:lpstr>Recommendations / 建議</vt:lpstr>
      <vt:lpstr>PowerPoint Presentation</vt:lpstr>
      <vt:lpstr>PowerPoint Presentation</vt:lpstr>
      <vt:lpstr>Equal Opportunities Commission  平等機會委員會  All participating students, caregivers, and teachers 所有參與研究的學生、家長及老師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 Barrier-Free Online Learning Environment for Primary School Students with Special Educational Needs in Hong Kong</dc:title>
  <dc:creator>Shelley Xiuli Tong</dc:creator>
  <cp:lastModifiedBy>khlee</cp:lastModifiedBy>
  <cp:revision>117</cp:revision>
  <dcterms:created xsi:type="dcterms:W3CDTF">2023-01-24T00:55:32Z</dcterms:created>
  <dcterms:modified xsi:type="dcterms:W3CDTF">2023-02-09T08:37:16Z</dcterms:modified>
</cp:coreProperties>
</file>